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3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6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7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8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9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0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1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2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3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66"/>
  </p:notesMasterIdLst>
  <p:sldIdLst>
    <p:sldId id="257" r:id="rId2"/>
    <p:sldId id="258" r:id="rId3"/>
    <p:sldId id="259" r:id="rId4"/>
    <p:sldId id="280" r:id="rId5"/>
    <p:sldId id="275" r:id="rId6"/>
    <p:sldId id="307" r:id="rId7"/>
    <p:sldId id="262" r:id="rId8"/>
    <p:sldId id="263" r:id="rId9"/>
    <p:sldId id="266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282" r:id="rId18"/>
    <p:sldId id="315" r:id="rId19"/>
    <p:sldId id="316" r:id="rId20"/>
    <p:sldId id="317" r:id="rId21"/>
    <p:sldId id="318" r:id="rId22"/>
    <p:sldId id="319" r:id="rId23"/>
    <p:sldId id="320" r:id="rId24"/>
    <p:sldId id="321" r:id="rId25"/>
    <p:sldId id="322" r:id="rId26"/>
    <p:sldId id="323" r:id="rId27"/>
    <p:sldId id="324" r:id="rId28"/>
    <p:sldId id="261" r:id="rId29"/>
    <p:sldId id="325" r:id="rId30"/>
    <p:sldId id="326" r:id="rId31"/>
    <p:sldId id="327" r:id="rId32"/>
    <p:sldId id="328" r:id="rId33"/>
    <p:sldId id="329" r:id="rId34"/>
    <p:sldId id="330" r:id="rId35"/>
    <p:sldId id="285" r:id="rId36"/>
    <p:sldId id="287" r:id="rId37"/>
    <p:sldId id="289" r:id="rId38"/>
    <p:sldId id="274" r:id="rId39"/>
    <p:sldId id="291" r:id="rId40"/>
    <p:sldId id="290" r:id="rId41"/>
    <p:sldId id="292" r:id="rId42"/>
    <p:sldId id="286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293" r:id="rId51"/>
    <p:sldId id="344" r:id="rId52"/>
    <p:sldId id="331" r:id="rId53"/>
    <p:sldId id="339" r:id="rId54"/>
    <p:sldId id="340" r:id="rId55"/>
    <p:sldId id="341" r:id="rId56"/>
    <p:sldId id="342" r:id="rId57"/>
    <p:sldId id="343" r:id="rId58"/>
    <p:sldId id="332" r:id="rId59"/>
    <p:sldId id="333" r:id="rId60"/>
    <p:sldId id="334" r:id="rId61"/>
    <p:sldId id="335" r:id="rId62"/>
    <p:sldId id="336" r:id="rId63"/>
    <p:sldId id="337" r:id="rId64"/>
    <p:sldId id="338" r:id="rId65"/>
  </p:sldIdLst>
  <p:sldSz cx="9001125" cy="5040313"/>
  <p:notesSz cx="6858000" cy="9144000"/>
  <p:custDataLst>
    <p:tags r:id="rId67"/>
  </p:custDataLst>
  <p:defaultTextStyle>
    <a:defPPr>
      <a:defRPr lang="zh-CN"/>
    </a:defPPr>
    <a:lvl1pPr marL="0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1147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02295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03442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04589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05736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06884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08031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09178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8">
          <p15:clr>
            <a:srgbClr val="A4A3A4"/>
          </p15:clr>
        </p15:guide>
        <p15:guide id="2" pos="28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0012"/>
    <a:srgbClr val="C00000"/>
    <a:srgbClr val="17375E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259" autoAdjust="0"/>
    <p:restoredTop sz="94660"/>
  </p:normalViewPr>
  <p:slideViewPr>
    <p:cSldViewPr>
      <p:cViewPr varScale="1">
        <p:scale>
          <a:sx n="91" d="100"/>
          <a:sy n="91" d="100"/>
        </p:scale>
        <p:origin x="174" y="90"/>
      </p:cViewPr>
      <p:guideLst>
        <p:guide orient="horz" pos="1588"/>
        <p:guide pos="283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A5EAB1-25CC-4F72-A2FC-3BABBE5A9D32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B8BA23-BD00-4857-B603-DD487FFC39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91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945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>
            <a:extLst>
              <a:ext uri="{FF2B5EF4-FFF2-40B4-BE49-F238E27FC236}">
                <a16:creationId xmlns:a16="http://schemas.microsoft.com/office/drawing/2014/main" id="{00B66BC8-7A72-4CE5-9C2A-481454252F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备注占位符 2">
            <a:extLst>
              <a:ext uri="{FF2B5EF4-FFF2-40B4-BE49-F238E27FC236}">
                <a16:creationId xmlns:a16="http://schemas.microsoft.com/office/drawing/2014/main" id="{365AE435-FC4B-4C99-A541-84BDF73098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436" name="灯片编号占位符 3">
            <a:extLst>
              <a:ext uri="{FF2B5EF4-FFF2-40B4-BE49-F238E27FC236}">
                <a16:creationId xmlns:a16="http://schemas.microsoft.com/office/drawing/2014/main" id="{5B3D3100-6295-42F0-9F9C-5992E8EF22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9D6DADB-36DA-4F38-AC93-EF0F6C9720E5}" type="slidenum">
              <a:rPr lang="zh-CN" altLang="en-US" smtClean="0">
                <a:solidFill>
                  <a:srgbClr val="000000"/>
                </a:solidFill>
              </a:rPr>
              <a:pPr/>
              <a:t>11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>
            <a:extLst>
              <a:ext uri="{FF2B5EF4-FFF2-40B4-BE49-F238E27FC236}">
                <a16:creationId xmlns:a16="http://schemas.microsoft.com/office/drawing/2014/main" id="{9D6301DE-E380-4AFE-8687-89E1CD4147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>
            <a:extLst>
              <a:ext uri="{FF2B5EF4-FFF2-40B4-BE49-F238E27FC236}">
                <a16:creationId xmlns:a16="http://schemas.microsoft.com/office/drawing/2014/main" id="{F405CAD1-3001-4117-8B39-2B96C421E8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484" name="灯片编号占位符 3">
            <a:extLst>
              <a:ext uri="{FF2B5EF4-FFF2-40B4-BE49-F238E27FC236}">
                <a16:creationId xmlns:a16="http://schemas.microsoft.com/office/drawing/2014/main" id="{B2264AEF-1D82-4C87-91B6-E96260D0BB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79BA0B7-94F3-48BE-BDD9-A48A655860CF}" type="slidenum">
              <a:rPr lang="zh-CN" altLang="en-US" smtClean="0">
                <a:solidFill>
                  <a:srgbClr val="000000"/>
                </a:solidFill>
              </a:rPr>
              <a:pPr/>
              <a:t>12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>
            <a:extLst>
              <a:ext uri="{FF2B5EF4-FFF2-40B4-BE49-F238E27FC236}">
                <a16:creationId xmlns:a16="http://schemas.microsoft.com/office/drawing/2014/main" id="{FB8D6E9A-28AB-4084-BE76-EF749A35D7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备注占位符 2">
            <a:extLst>
              <a:ext uri="{FF2B5EF4-FFF2-40B4-BE49-F238E27FC236}">
                <a16:creationId xmlns:a16="http://schemas.microsoft.com/office/drawing/2014/main" id="{B0F64D9A-6E2C-46B4-AB49-BE2A8CF388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532" name="灯片编号占位符 3">
            <a:extLst>
              <a:ext uri="{FF2B5EF4-FFF2-40B4-BE49-F238E27FC236}">
                <a16:creationId xmlns:a16="http://schemas.microsoft.com/office/drawing/2014/main" id="{DF87A4D2-897D-42C5-B5BC-251A014152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C0631D3-E335-4F88-B25E-362DF61317B5}" type="slidenum">
              <a:rPr lang="zh-CN" altLang="en-US" smtClean="0">
                <a:solidFill>
                  <a:srgbClr val="000000"/>
                </a:solidFill>
              </a:rPr>
              <a:pPr/>
              <a:t>13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>
            <a:extLst>
              <a:ext uri="{FF2B5EF4-FFF2-40B4-BE49-F238E27FC236}">
                <a16:creationId xmlns:a16="http://schemas.microsoft.com/office/drawing/2014/main" id="{5850E75D-7936-4F26-83DC-E2EBADDD75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备注占位符 2">
            <a:extLst>
              <a:ext uri="{FF2B5EF4-FFF2-40B4-BE49-F238E27FC236}">
                <a16:creationId xmlns:a16="http://schemas.microsoft.com/office/drawing/2014/main" id="{AAEAF42B-03F6-4F97-9D86-356755BD69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580" name="灯片编号占位符 3">
            <a:extLst>
              <a:ext uri="{FF2B5EF4-FFF2-40B4-BE49-F238E27FC236}">
                <a16:creationId xmlns:a16="http://schemas.microsoft.com/office/drawing/2014/main" id="{D395397D-CE02-4CC7-8042-89B40BE148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3020A9F-6FED-46B2-97D5-218A82AA3604}" type="slidenum">
              <a:rPr lang="zh-CN" altLang="en-US" smtClean="0">
                <a:solidFill>
                  <a:srgbClr val="000000"/>
                </a:solidFill>
              </a:rPr>
              <a:pPr/>
              <a:t>14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67271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5434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5752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7713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24137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339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23744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165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6251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1026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600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09040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7029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868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6706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97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586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7889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964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8333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7382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2961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24570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7426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960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8097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3713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224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6484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2024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0258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437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537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>
            <a:extLst>
              <a:ext uri="{FF2B5EF4-FFF2-40B4-BE49-F238E27FC236}">
                <a16:creationId xmlns:a16="http://schemas.microsoft.com/office/drawing/2014/main" id="{00F9E73B-4F5A-45CB-94A0-883C088407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>
            <a:extLst>
              <a:ext uri="{FF2B5EF4-FFF2-40B4-BE49-F238E27FC236}">
                <a16:creationId xmlns:a16="http://schemas.microsoft.com/office/drawing/2014/main" id="{786F7F02-0248-4D4B-9D47-5819E11626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44" name="灯片编号占位符 3">
            <a:extLst>
              <a:ext uri="{FF2B5EF4-FFF2-40B4-BE49-F238E27FC236}">
                <a16:creationId xmlns:a16="http://schemas.microsoft.com/office/drawing/2014/main" id="{EC86D334-C1FA-4D3C-B7AC-8494E10A4F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1EA25BD-2E77-41BE-8319-90CFBA1C5406}" type="slidenum">
              <a:rPr lang="zh-CN" altLang="en-US" smtClean="0">
                <a:solidFill>
                  <a:srgbClr val="000000"/>
                </a:solidFill>
              </a:rPr>
              <a:pPr/>
              <a:t>7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>
            <a:extLst>
              <a:ext uri="{FF2B5EF4-FFF2-40B4-BE49-F238E27FC236}">
                <a16:creationId xmlns:a16="http://schemas.microsoft.com/office/drawing/2014/main" id="{1DBF6FED-D522-46D1-A590-C4B41FE716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>
            <a:extLst>
              <a:ext uri="{FF2B5EF4-FFF2-40B4-BE49-F238E27FC236}">
                <a16:creationId xmlns:a16="http://schemas.microsoft.com/office/drawing/2014/main" id="{15F3CB86-F178-439A-8930-C55F1EB4CA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92" name="灯片编号占位符 3">
            <a:extLst>
              <a:ext uri="{FF2B5EF4-FFF2-40B4-BE49-F238E27FC236}">
                <a16:creationId xmlns:a16="http://schemas.microsoft.com/office/drawing/2014/main" id="{7D6EDC59-DA73-4A8F-81C1-2AAFB84A2F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DE05B90-8696-4811-9C54-31C07FC2A4F6}" type="slidenum">
              <a:rPr lang="zh-CN" altLang="en-US" smtClean="0">
                <a:solidFill>
                  <a:srgbClr val="000000"/>
                </a:solidFill>
              </a:rPr>
              <a:pPr/>
              <a:t>8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>
            <a:extLst>
              <a:ext uri="{FF2B5EF4-FFF2-40B4-BE49-F238E27FC236}">
                <a16:creationId xmlns:a16="http://schemas.microsoft.com/office/drawing/2014/main" id="{9D00047A-CB84-429E-B060-668CDB6B10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>
            <a:extLst>
              <a:ext uri="{FF2B5EF4-FFF2-40B4-BE49-F238E27FC236}">
                <a16:creationId xmlns:a16="http://schemas.microsoft.com/office/drawing/2014/main" id="{7742A7E7-2C0B-4A3F-898D-8BA33E5938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340" name="灯片编号占位符 3">
            <a:extLst>
              <a:ext uri="{FF2B5EF4-FFF2-40B4-BE49-F238E27FC236}">
                <a16:creationId xmlns:a16="http://schemas.microsoft.com/office/drawing/2014/main" id="{957AF6FF-5C4A-48AC-8D52-00617ACFD9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A9F0D33-E615-42B6-A53B-CC2F27F711B3}" type="slidenum">
              <a:rPr lang="zh-CN" altLang="en-US" smtClean="0">
                <a:solidFill>
                  <a:srgbClr val="000000"/>
                </a:solidFill>
              </a:rPr>
              <a:pPr/>
              <a:t>9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>
            <a:extLst>
              <a:ext uri="{FF2B5EF4-FFF2-40B4-BE49-F238E27FC236}">
                <a16:creationId xmlns:a16="http://schemas.microsoft.com/office/drawing/2014/main" id="{485EF08E-1951-45E0-95E2-2CBF5B4568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备注占位符 2">
            <a:extLst>
              <a:ext uri="{FF2B5EF4-FFF2-40B4-BE49-F238E27FC236}">
                <a16:creationId xmlns:a16="http://schemas.microsoft.com/office/drawing/2014/main" id="{9ED7B385-DECE-4D78-8EDD-71BDD526BB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388" name="灯片编号占位符 3">
            <a:extLst>
              <a:ext uri="{FF2B5EF4-FFF2-40B4-BE49-F238E27FC236}">
                <a16:creationId xmlns:a16="http://schemas.microsoft.com/office/drawing/2014/main" id="{44A65BA0-1E01-420F-83E7-C001920C5E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206D2AF-5991-4383-B353-165B566ABB99}" type="slidenum">
              <a:rPr lang="zh-CN" altLang="en-US" smtClean="0">
                <a:solidFill>
                  <a:srgbClr val="000000"/>
                </a:solidFill>
              </a:rPr>
              <a:pPr/>
              <a:t>10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5085" y="1565764"/>
            <a:ext cx="7650956" cy="1080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50169" y="2856177"/>
            <a:ext cx="6300788" cy="12880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1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02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34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45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5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6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8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25816" y="201847"/>
            <a:ext cx="2025253" cy="4300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0056" y="201847"/>
            <a:ext cx="5925741" cy="43006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3882BFB7-866D-4BF8-AB09-66EE0CC0C7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461425"/>
            <a:ext cx="9001125" cy="1952121"/>
          </a:xfrm>
          <a:custGeom>
            <a:avLst/>
            <a:gdLst>
              <a:gd name="connsiteX0" fmla="*/ 0 w 12192000"/>
              <a:gd name="connsiteY0" fmla="*/ 0 h 2656114"/>
              <a:gd name="connsiteX1" fmla="*/ 12192000 w 12192000"/>
              <a:gd name="connsiteY1" fmla="*/ 0 h 2656114"/>
              <a:gd name="connsiteX2" fmla="*/ 12192000 w 12192000"/>
              <a:gd name="connsiteY2" fmla="*/ 2656114 h 2656114"/>
              <a:gd name="connsiteX3" fmla="*/ 0 w 12192000"/>
              <a:gd name="connsiteY3" fmla="*/ 2656114 h 2656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656114">
                <a:moveTo>
                  <a:pt x="0" y="0"/>
                </a:moveTo>
                <a:lnTo>
                  <a:pt x="12192000" y="0"/>
                </a:lnTo>
                <a:lnTo>
                  <a:pt x="12192000" y="2656114"/>
                </a:lnTo>
                <a:lnTo>
                  <a:pt x="0" y="2656114"/>
                </a:lnTo>
                <a:close/>
              </a:path>
            </a:pathLst>
          </a:custGeom>
        </p:spPr>
        <p:txBody>
          <a:bodyPr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114268678"/>
      </p:ext>
    </p:extLst>
  </p:cSld>
  <p:clrMapOvr>
    <a:masterClrMapping/>
  </p:clrMapOvr>
  <p:transition spd="med" advClick="0" advTm="1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027" y="3238868"/>
            <a:ext cx="7650956" cy="1001062"/>
          </a:xfrm>
        </p:spPr>
        <p:txBody>
          <a:bodyPr anchor="t"/>
          <a:lstStyle>
            <a:lvl1pPr algn="l">
              <a:defRPr sz="35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11027" y="2136300"/>
            <a:ext cx="7650956" cy="1102568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11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0229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0344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6045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00573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40688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8080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20917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0056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5572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147" indent="0">
              <a:buNone/>
              <a:defRPr sz="1800" b="1"/>
            </a:lvl2pPr>
            <a:lvl3pPr marL="802295" indent="0">
              <a:buNone/>
              <a:defRPr sz="1600" b="1"/>
            </a:lvl3pPr>
            <a:lvl4pPr marL="1203442" indent="0">
              <a:buNone/>
              <a:defRPr sz="1400" b="1"/>
            </a:lvl4pPr>
            <a:lvl5pPr marL="1604589" indent="0">
              <a:buNone/>
              <a:defRPr sz="1400" b="1"/>
            </a:lvl5pPr>
            <a:lvl6pPr marL="2005736" indent="0">
              <a:buNone/>
              <a:defRPr sz="1400" b="1"/>
            </a:lvl6pPr>
            <a:lvl7pPr marL="2406884" indent="0">
              <a:buNone/>
              <a:defRPr sz="1400" b="1"/>
            </a:lvl7pPr>
            <a:lvl8pPr marL="2808031" indent="0">
              <a:buNone/>
              <a:defRPr sz="1400" b="1"/>
            </a:lvl8pPr>
            <a:lvl9pPr marL="3209178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147" indent="0">
              <a:buNone/>
              <a:defRPr sz="1800" b="1"/>
            </a:lvl2pPr>
            <a:lvl3pPr marL="802295" indent="0">
              <a:buNone/>
              <a:defRPr sz="1600" b="1"/>
            </a:lvl3pPr>
            <a:lvl4pPr marL="1203442" indent="0">
              <a:buNone/>
              <a:defRPr sz="1400" b="1"/>
            </a:lvl4pPr>
            <a:lvl5pPr marL="1604589" indent="0">
              <a:buNone/>
              <a:defRPr sz="1400" b="1"/>
            </a:lvl5pPr>
            <a:lvl6pPr marL="2005736" indent="0">
              <a:buNone/>
              <a:defRPr sz="1400" b="1"/>
            </a:lvl6pPr>
            <a:lvl7pPr marL="2406884" indent="0">
              <a:buNone/>
              <a:defRPr sz="1400" b="1"/>
            </a:lvl7pPr>
            <a:lvl8pPr marL="2808031" indent="0">
              <a:buNone/>
              <a:defRPr sz="1400" b="1"/>
            </a:lvl8pPr>
            <a:lvl9pPr marL="3209178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0057" y="200679"/>
            <a:ext cx="2961308" cy="854053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19190" y="200679"/>
            <a:ext cx="5031879" cy="4301768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0057" y="1054733"/>
            <a:ext cx="2961308" cy="3447714"/>
          </a:xfrm>
        </p:spPr>
        <p:txBody>
          <a:bodyPr/>
          <a:lstStyle>
            <a:lvl1pPr marL="0" indent="0">
              <a:buNone/>
              <a:defRPr sz="1200"/>
            </a:lvl1pPr>
            <a:lvl2pPr marL="401147" indent="0">
              <a:buNone/>
              <a:defRPr sz="1100"/>
            </a:lvl2pPr>
            <a:lvl3pPr marL="802295" indent="0">
              <a:buNone/>
              <a:defRPr sz="900"/>
            </a:lvl3pPr>
            <a:lvl4pPr marL="1203442" indent="0">
              <a:buNone/>
              <a:defRPr sz="800"/>
            </a:lvl4pPr>
            <a:lvl5pPr marL="1604589" indent="0">
              <a:buNone/>
              <a:defRPr sz="800"/>
            </a:lvl5pPr>
            <a:lvl6pPr marL="2005736" indent="0">
              <a:buNone/>
              <a:defRPr sz="800"/>
            </a:lvl6pPr>
            <a:lvl7pPr marL="2406884" indent="0">
              <a:buNone/>
              <a:defRPr sz="800"/>
            </a:lvl7pPr>
            <a:lvl8pPr marL="2808031" indent="0">
              <a:buNone/>
              <a:defRPr sz="800"/>
            </a:lvl8pPr>
            <a:lvl9pPr marL="3209178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64284" y="3528219"/>
            <a:ext cx="5400675" cy="416526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64284" y="450361"/>
            <a:ext cx="5400675" cy="3024188"/>
          </a:xfrm>
        </p:spPr>
        <p:txBody>
          <a:bodyPr/>
          <a:lstStyle>
            <a:lvl1pPr marL="0" indent="0">
              <a:buNone/>
              <a:defRPr sz="2800"/>
            </a:lvl1pPr>
            <a:lvl2pPr marL="401147" indent="0">
              <a:buNone/>
              <a:defRPr sz="2500"/>
            </a:lvl2pPr>
            <a:lvl3pPr marL="802295" indent="0">
              <a:buNone/>
              <a:defRPr sz="2100"/>
            </a:lvl3pPr>
            <a:lvl4pPr marL="1203442" indent="0">
              <a:buNone/>
              <a:defRPr sz="1800"/>
            </a:lvl4pPr>
            <a:lvl5pPr marL="1604589" indent="0">
              <a:buNone/>
              <a:defRPr sz="1800"/>
            </a:lvl5pPr>
            <a:lvl6pPr marL="2005736" indent="0">
              <a:buNone/>
              <a:defRPr sz="1800"/>
            </a:lvl6pPr>
            <a:lvl7pPr marL="2406884" indent="0">
              <a:buNone/>
              <a:defRPr sz="1800"/>
            </a:lvl7pPr>
            <a:lvl8pPr marL="2808031" indent="0">
              <a:buNone/>
              <a:defRPr sz="1800"/>
            </a:lvl8pPr>
            <a:lvl9pPr marL="3209178" indent="0">
              <a:buNone/>
              <a:defRPr sz="18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64284" y="3944746"/>
            <a:ext cx="5400675" cy="591536"/>
          </a:xfrm>
        </p:spPr>
        <p:txBody>
          <a:bodyPr/>
          <a:lstStyle>
            <a:lvl1pPr marL="0" indent="0">
              <a:buNone/>
              <a:defRPr sz="1200"/>
            </a:lvl1pPr>
            <a:lvl2pPr marL="401147" indent="0">
              <a:buNone/>
              <a:defRPr sz="1100"/>
            </a:lvl2pPr>
            <a:lvl3pPr marL="802295" indent="0">
              <a:buNone/>
              <a:defRPr sz="900"/>
            </a:lvl3pPr>
            <a:lvl4pPr marL="1203442" indent="0">
              <a:buNone/>
              <a:defRPr sz="800"/>
            </a:lvl4pPr>
            <a:lvl5pPr marL="1604589" indent="0">
              <a:buNone/>
              <a:defRPr sz="800"/>
            </a:lvl5pPr>
            <a:lvl6pPr marL="2005736" indent="0">
              <a:buNone/>
              <a:defRPr sz="800"/>
            </a:lvl6pPr>
            <a:lvl7pPr marL="2406884" indent="0">
              <a:buNone/>
              <a:defRPr sz="800"/>
            </a:lvl7pPr>
            <a:lvl8pPr marL="2808031" indent="0">
              <a:buNone/>
              <a:defRPr sz="800"/>
            </a:lvl8pPr>
            <a:lvl9pPr marL="3209178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0056" y="201846"/>
            <a:ext cx="8101013" cy="840052"/>
          </a:xfrm>
          <a:prstGeom prst="rect">
            <a:avLst/>
          </a:prstGeom>
        </p:spPr>
        <p:txBody>
          <a:bodyPr vert="horz" lIns="80229" tIns="40115" rIns="80229" bIns="40115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76073"/>
            <a:ext cx="8101013" cy="3326374"/>
          </a:xfrm>
          <a:prstGeom prst="rect">
            <a:avLst/>
          </a:prstGeom>
        </p:spPr>
        <p:txBody>
          <a:bodyPr vert="horz" lIns="80229" tIns="40115" rIns="80229" bIns="40115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005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2019/12/26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75385" y="4671624"/>
            <a:ext cx="2850356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080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802295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300860" indent="-300860" algn="l" defTabSz="802295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651864" indent="-250717" algn="l" defTabSz="802295" rtl="0" eaLnBrk="1" latinLnBrk="0" hangingPunct="1">
        <a:spcBef>
          <a:spcPct val="20000"/>
        </a:spcBef>
        <a:buFont typeface="Arial" pitchFamily="34" charset="0"/>
        <a:buChar char="–"/>
        <a:defRPr sz="25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002868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404015" indent="-200574" algn="l" defTabSz="802295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1805163" indent="-200574" algn="l" defTabSz="802295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206310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07457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08605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09752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1147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2295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3442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4589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05736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06884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8031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09178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7.png"/><Relationship Id="rId5" Type="http://schemas.openxmlformats.org/officeDocument/2006/relationships/hyperlink" Target="https://www.bilibili.com/video/av40997001?from=search&amp;seid=15448800494751867764" TargetMode="External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notesSlide" Target="../notesSlides/notesSlide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10" Type="http://schemas.openxmlformats.org/officeDocument/2006/relationships/tags" Target="../tags/tag11.xml"/><Relationship Id="rId19" Type="http://schemas.openxmlformats.org/officeDocument/2006/relationships/slideLayout" Target="../slideLayouts/slideLayout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4" Type="http://schemas.openxmlformats.org/officeDocument/2006/relationships/notesSlide" Target="../notesSlides/notesSlide2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5.emf"/><Relationship Id="rId5" Type="http://schemas.openxmlformats.org/officeDocument/2006/relationships/package" Target="../embeddings/Microsoft_Visio_Drawing.vsdx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7.emf"/><Relationship Id="rId5" Type="http://schemas.openxmlformats.org/officeDocument/2006/relationships/package" Target="../embeddings/Microsoft_Visio_Drawing1.vsdx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8.emf"/><Relationship Id="rId5" Type="http://schemas.openxmlformats.org/officeDocument/2006/relationships/package" Target="../embeddings/Microsoft_Visio_Drawing2.vsdx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4" Type="http://schemas.openxmlformats.org/officeDocument/2006/relationships/notesSlide" Target="../notesSlides/notesSlide2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13" Type="http://schemas.openxmlformats.org/officeDocument/2006/relationships/tags" Target="../tags/tag39.xml"/><Relationship Id="rId18" Type="http://schemas.openxmlformats.org/officeDocument/2006/relationships/slideLayout" Target="../slideLayouts/slideLayout12.xml"/><Relationship Id="rId3" Type="http://schemas.openxmlformats.org/officeDocument/2006/relationships/tags" Target="../tags/tag29.xml"/><Relationship Id="rId21" Type="http://schemas.openxmlformats.org/officeDocument/2006/relationships/image" Target="../media/image6.png"/><Relationship Id="rId7" Type="http://schemas.openxmlformats.org/officeDocument/2006/relationships/tags" Target="../tags/tag33.xml"/><Relationship Id="rId12" Type="http://schemas.openxmlformats.org/officeDocument/2006/relationships/tags" Target="../tags/tag38.xml"/><Relationship Id="rId17" Type="http://schemas.openxmlformats.org/officeDocument/2006/relationships/tags" Target="../tags/tag43.xml"/><Relationship Id="rId2" Type="http://schemas.openxmlformats.org/officeDocument/2006/relationships/tags" Target="../tags/tag28.xml"/><Relationship Id="rId16" Type="http://schemas.openxmlformats.org/officeDocument/2006/relationships/tags" Target="../tags/tag42.xml"/><Relationship Id="rId20" Type="http://schemas.openxmlformats.org/officeDocument/2006/relationships/image" Target="../media/image8.jpeg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tags" Target="../tags/tag37.xml"/><Relationship Id="rId5" Type="http://schemas.openxmlformats.org/officeDocument/2006/relationships/tags" Target="../tags/tag31.xml"/><Relationship Id="rId15" Type="http://schemas.openxmlformats.org/officeDocument/2006/relationships/tags" Target="../tags/tag41.xml"/><Relationship Id="rId10" Type="http://schemas.openxmlformats.org/officeDocument/2006/relationships/tags" Target="../tags/tag36.xml"/><Relationship Id="rId19" Type="http://schemas.openxmlformats.org/officeDocument/2006/relationships/notesSlide" Target="../notesSlides/notesSlide8.xml"/><Relationship Id="rId4" Type="http://schemas.openxmlformats.org/officeDocument/2006/relationships/tags" Target="../tags/tag30.xml"/><Relationship Id="rId9" Type="http://schemas.openxmlformats.org/officeDocument/2006/relationships/tags" Target="../tags/tag35.xml"/><Relationship Id="rId14" Type="http://schemas.openxmlformats.org/officeDocument/2006/relationships/tags" Target="../tags/tag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512044"/>
            <a:ext cx="9001125" cy="2520280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rtlCol="0" anchor="ctr"/>
          <a:lstStyle/>
          <a:p>
            <a:pPr algn="ctr"/>
            <a:endParaRPr lang="zh-CN" altLang="en-US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00162" y="1582624"/>
            <a:ext cx="7230053" cy="823821"/>
          </a:xfrm>
          <a:prstGeom prst="rect">
            <a:avLst/>
          </a:prstGeom>
        </p:spPr>
        <p:txBody>
          <a:bodyPr wrap="square" lIns="89858" tIns="44929" rIns="89858" bIns="44929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唤醒合伙人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75" y="4281642"/>
            <a:ext cx="1584176" cy="444964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476226" y="3422964"/>
            <a:ext cx="6120680" cy="369332"/>
            <a:chOff x="1476226" y="3422964"/>
            <a:chExt cx="6120680" cy="369332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476226" y="3588119"/>
              <a:ext cx="612068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2916386" y="3484729"/>
              <a:ext cx="3240360" cy="220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2934388" y="3466799"/>
              <a:ext cx="3204356" cy="256526"/>
            </a:xfrm>
            <a:prstGeom prst="rect">
              <a:avLst/>
            </a:prstGeom>
            <a:solidFill>
              <a:srgbClr val="8B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880382" y="3422964"/>
              <a:ext cx="3240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汇报组：第三组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1015505"/>
      </p:ext>
    </p:extLst>
  </p:cSld>
  <p:clrMapOvr>
    <a:masterClrMapping/>
  </p:clrMapOvr>
  <p:extLst mod="1">
    <p:ext uri="{E180D4A7-C9FB-4DFB-919C-405C955672EB}">
      <p14:showEvtLst xmlns:p14="http://schemas.microsoft.com/office/powerpoint/2010/main">
        <p14:playEvt time="77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3">
            <a:extLst>
              <a:ext uri="{FF2B5EF4-FFF2-40B4-BE49-F238E27FC236}">
                <a16:creationId xmlns:a16="http://schemas.microsoft.com/office/drawing/2014/main" id="{A55B8C1D-553A-4A74-9108-9A25A5294C7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759468">
            <a:off x="6874876" y="1209909"/>
            <a:ext cx="621872" cy="618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 defTabSz="251023">
              <a:defRPr/>
            </a:pPr>
            <a:endParaRPr sz="989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3" name="2">
            <a:extLst>
              <a:ext uri="{FF2B5EF4-FFF2-40B4-BE49-F238E27FC236}">
                <a16:creationId xmlns:a16="http://schemas.microsoft.com/office/drawing/2014/main" id="{4706FAF4-1D6C-4DA1-9E21-4A840ACEE8E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759468">
            <a:off x="6946047" y="1281079"/>
            <a:ext cx="479530" cy="476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76200" cap="flat">
            <a:solidFill>
              <a:srgbClr val="FFFFFF"/>
            </a:solidFill>
            <a:prstDash val="solid"/>
            <a:bevel/>
          </a:ln>
          <a:effectLst/>
        </p:spPr>
        <p:txBody>
          <a:bodyPr anchor="ctr"/>
          <a:lstStyle/>
          <a:p>
            <a:pPr algn="ctr" defTabSz="251023">
              <a:defRPr/>
            </a:pPr>
            <a:endParaRPr sz="989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40" name="文本框 10">
            <a:extLst>
              <a:ext uri="{FF2B5EF4-FFF2-40B4-BE49-F238E27FC236}">
                <a16:creationId xmlns:a16="http://schemas.microsoft.com/office/drawing/2014/main" id="{21196039-8758-4FC8-B267-25E6E424F788}"/>
              </a:ext>
            </a:extLst>
          </p:cNvPr>
          <p:cNvSpPr txBox="1"/>
          <p:nvPr/>
        </p:nvSpPr>
        <p:spPr>
          <a:xfrm>
            <a:off x="1477542" y="2014959"/>
            <a:ext cx="4564283" cy="209025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偶尔有赖床的习惯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，有课的时候一般不会赖床，没课就会睡很久</a:t>
            </a:r>
          </a:p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没用过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早起打卡</a:t>
            </a:r>
            <a:r>
              <a:rPr lang="en-US" altLang="zh-CN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app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，感觉麻烦，</a:t>
            </a: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不是很想使用</a:t>
            </a:r>
          </a:p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可能有的人会赞成金钱惩罚吧，但是这也解决不了根本问题，如果</a:t>
            </a: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金额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太小，没啥效果，金额太大，别人也不愿意尝试。</a:t>
            </a:r>
          </a:p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如果结合罚钱来看的话，相当于</a:t>
            </a: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把钱交到了别人手里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。</a:t>
            </a:r>
          </a:p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提高用户粘性可以考虑从打卡完成奖励来做，像虚拟的激励，用户打卡</a:t>
            </a: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排行榜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。或者一定</a:t>
            </a: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金额的奖励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。</a:t>
            </a:r>
          </a:p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能够客观</a:t>
            </a: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公正地判断是否早起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是很重要的功能，实现了这个功能就好。</a:t>
            </a:r>
          </a:p>
        </p:txBody>
      </p:sp>
      <p:sp>
        <p:nvSpPr>
          <p:cNvPr id="41" name="文本框 11">
            <a:extLst>
              <a:ext uri="{FF2B5EF4-FFF2-40B4-BE49-F238E27FC236}">
                <a16:creationId xmlns:a16="http://schemas.microsoft.com/office/drawing/2014/main" id="{B378984C-7B46-4953-806F-E4D4075863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3723" y="1635768"/>
            <a:ext cx="2053767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3413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3413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3413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3413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3413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323">
                <a:solidFill>
                  <a:srgbClr val="595959"/>
                </a:solidFill>
                <a:latin typeface="方正粗宋简体"/>
                <a:ea typeface="方正粗宋简体"/>
                <a:cs typeface="方正粗宋简体"/>
              </a:rPr>
              <a:t>该同学正在做算法作业。</a:t>
            </a:r>
          </a:p>
        </p:txBody>
      </p:sp>
      <p:sp>
        <p:nvSpPr>
          <p:cNvPr id="16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815896" y="903056"/>
            <a:ext cx="1374894" cy="290127"/>
          </a:xfrm>
          <a:prstGeom prst="rect">
            <a:avLst/>
          </a:prstGeom>
          <a:noFill/>
        </p:spPr>
        <p:txBody>
          <a:bodyPr wrap="none" lIns="52942" tIns="26471" rIns="52942" bIns="26471">
            <a:spAutoFit/>
          </a:bodyPr>
          <a:lstStyle/>
          <a:p>
            <a:pPr defTabSz="529432">
              <a:defRPr/>
            </a:pPr>
            <a:r>
              <a:rPr lang="zh-CN" altLang="en-US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需求获取</a:t>
            </a:r>
            <a:r>
              <a:rPr lang="en-US" altLang="zh-CN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-</a:t>
            </a:r>
            <a:r>
              <a:rPr lang="zh-CN" altLang="en-US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访谈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1283863" y="962560"/>
            <a:ext cx="193679" cy="17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51023">
              <a:defRPr/>
            </a:pPr>
            <a:endParaRPr lang="zh-CN" altLang="en-US" sz="989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1534712" y="962560"/>
            <a:ext cx="193679" cy="1703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51023">
              <a:defRPr/>
            </a:pPr>
            <a:endParaRPr lang="zh-CN" altLang="en-US" sz="989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pic>
        <p:nvPicPr>
          <p:cNvPr id="19" name="Picture 2" descr="C:\Users\ADMINI~1\AppData\Local\Temp\360zip$Temp\360$5\标志（反白，在深色背景下使用）.png">
            <a:extLst>
              <a:ext uri="{FF2B5EF4-FFF2-40B4-BE49-F238E27FC236}">
                <a16:creationId xmlns:a16="http://schemas.microsoft.com/office/drawing/2014/main" id="{F1C7C455-A6BA-4AD7-ADBF-E870415B6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219" y="1351083"/>
            <a:ext cx="337187" cy="336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16" grpId="0"/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3">
            <a:extLst>
              <a:ext uri="{FF2B5EF4-FFF2-40B4-BE49-F238E27FC236}">
                <a16:creationId xmlns:a16="http://schemas.microsoft.com/office/drawing/2014/main" id="{A55B8C1D-553A-4A74-9108-9A25A5294C7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759468">
            <a:off x="6874876" y="1209909"/>
            <a:ext cx="621872" cy="618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 defTabSz="251023">
              <a:defRPr/>
            </a:pPr>
            <a:endParaRPr sz="989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3" name="2">
            <a:extLst>
              <a:ext uri="{FF2B5EF4-FFF2-40B4-BE49-F238E27FC236}">
                <a16:creationId xmlns:a16="http://schemas.microsoft.com/office/drawing/2014/main" id="{4706FAF4-1D6C-4DA1-9E21-4A840ACEE8E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759468">
            <a:off x="6946047" y="1281079"/>
            <a:ext cx="479530" cy="476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76200" cap="flat">
            <a:solidFill>
              <a:srgbClr val="FFFFFF"/>
            </a:solidFill>
            <a:prstDash val="solid"/>
            <a:bevel/>
          </a:ln>
          <a:effectLst/>
        </p:spPr>
        <p:txBody>
          <a:bodyPr anchor="ctr"/>
          <a:lstStyle/>
          <a:p>
            <a:pPr algn="ctr" defTabSz="251023">
              <a:defRPr/>
            </a:pPr>
            <a:endParaRPr sz="989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40" name="文本框 10">
            <a:extLst>
              <a:ext uri="{FF2B5EF4-FFF2-40B4-BE49-F238E27FC236}">
                <a16:creationId xmlns:a16="http://schemas.microsoft.com/office/drawing/2014/main" id="{21196039-8758-4FC8-B267-25E6E424F788}"/>
              </a:ext>
            </a:extLst>
          </p:cNvPr>
          <p:cNvSpPr txBox="1"/>
          <p:nvPr/>
        </p:nvSpPr>
        <p:spPr>
          <a:xfrm>
            <a:off x="1477542" y="1774611"/>
            <a:ext cx="4564283" cy="234371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基本</a:t>
            </a: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不赖床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，早起比较有精神。</a:t>
            </a:r>
          </a:p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没有用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过早起打卡</a:t>
            </a:r>
            <a:r>
              <a:rPr lang="en-US" altLang="zh-CN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app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。</a:t>
            </a:r>
          </a:p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如果真的要付钱的话，应该会招到部分用户的抵触，最好有个</a:t>
            </a: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不付钱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的对应版本。</a:t>
            </a:r>
          </a:p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如果</a:t>
            </a: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监督人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是</a:t>
            </a: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很熟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的人的话应该还行，陌生人的话，难保证他做出正确的判定。</a:t>
            </a:r>
          </a:p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有一定的</a:t>
            </a: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金钱奖励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最好，但是这只是一时的权宜之计，更适合引流。</a:t>
            </a:r>
          </a:p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最好有</a:t>
            </a: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刷题打卡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功能，我比较喜欢能够每天推送算法题目，然后也具有编译运行功能的</a:t>
            </a:r>
            <a:r>
              <a:rPr lang="en-US" altLang="zh-CN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app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。</a:t>
            </a:r>
          </a:p>
        </p:txBody>
      </p:sp>
      <p:sp>
        <p:nvSpPr>
          <p:cNvPr id="41" name="文本框 11">
            <a:extLst>
              <a:ext uri="{FF2B5EF4-FFF2-40B4-BE49-F238E27FC236}">
                <a16:creationId xmlns:a16="http://schemas.microsoft.com/office/drawing/2014/main" id="{C825AE6E-057F-4EF5-B8E0-00A967DB2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3723" y="1395420"/>
            <a:ext cx="188384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3413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3413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3413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3413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3413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323">
                <a:solidFill>
                  <a:srgbClr val="595959"/>
                </a:solidFill>
                <a:latin typeface="方正粗宋简体"/>
                <a:ea typeface="方正粗宋简体"/>
                <a:cs typeface="方正粗宋简体"/>
              </a:rPr>
              <a:t>某位深夜回宿舍的同学</a:t>
            </a:r>
          </a:p>
        </p:txBody>
      </p:sp>
      <p:sp>
        <p:nvSpPr>
          <p:cNvPr id="16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815896" y="903056"/>
            <a:ext cx="1374894" cy="290127"/>
          </a:xfrm>
          <a:prstGeom prst="rect">
            <a:avLst/>
          </a:prstGeom>
          <a:noFill/>
        </p:spPr>
        <p:txBody>
          <a:bodyPr wrap="none" lIns="52942" tIns="26471" rIns="52942" bIns="26471">
            <a:spAutoFit/>
          </a:bodyPr>
          <a:lstStyle/>
          <a:p>
            <a:pPr defTabSz="529432">
              <a:defRPr/>
            </a:pPr>
            <a:r>
              <a:rPr lang="zh-CN" altLang="en-US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需求获取</a:t>
            </a:r>
            <a:r>
              <a:rPr lang="en-US" altLang="zh-CN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-</a:t>
            </a:r>
            <a:r>
              <a:rPr lang="zh-CN" altLang="en-US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访谈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1283863" y="962560"/>
            <a:ext cx="193679" cy="17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51023">
              <a:defRPr/>
            </a:pPr>
            <a:endParaRPr lang="zh-CN" altLang="en-US" sz="989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1534712" y="962560"/>
            <a:ext cx="193679" cy="1703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51023">
              <a:defRPr/>
            </a:pPr>
            <a:endParaRPr lang="zh-CN" altLang="en-US" sz="989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pic>
        <p:nvPicPr>
          <p:cNvPr id="19" name="Picture 2" descr="C:\Users\ADMINI~1\AppData\Local\Temp\360zip$Temp\360$5\标志（反白，在深色背景下使用）.png">
            <a:extLst>
              <a:ext uri="{FF2B5EF4-FFF2-40B4-BE49-F238E27FC236}">
                <a16:creationId xmlns:a16="http://schemas.microsoft.com/office/drawing/2014/main" id="{BF4EE862-A0B8-4B5B-AA84-7A599B1B1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219" y="1351083"/>
            <a:ext cx="337187" cy="336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16" grpId="0"/>
      <p:bldP spid="1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3">
            <a:extLst>
              <a:ext uri="{FF2B5EF4-FFF2-40B4-BE49-F238E27FC236}">
                <a16:creationId xmlns:a16="http://schemas.microsoft.com/office/drawing/2014/main" id="{A55B8C1D-553A-4A74-9108-9A25A5294C7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759468">
            <a:off x="6874876" y="1209909"/>
            <a:ext cx="621872" cy="618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 defTabSz="251023">
              <a:defRPr/>
            </a:pPr>
            <a:endParaRPr sz="989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3" name="2">
            <a:extLst>
              <a:ext uri="{FF2B5EF4-FFF2-40B4-BE49-F238E27FC236}">
                <a16:creationId xmlns:a16="http://schemas.microsoft.com/office/drawing/2014/main" id="{4706FAF4-1D6C-4DA1-9E21-4A840ACEE8E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759468">
            <a:off x="6946047" y="1281079"/>
            <a:ext cx="479530" cy="476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76200" cap="flat">
            <a:solidFill>
              <a:srgbClr val="FFFFFF"/>
            </a:solidFill>
            <a:prstDash val="solid"/>
            <a:bevel/>
          </a:ln>
          <a:effectLst/>
        </p:spPr>
        <p:txBody>
          <a:bodyPr anchor="ctr"/>
          <a:lstStyle/>
          <a:p>
            <a:pPr algn="ctr" defTabSz="251023">
              <a:defRPr/>
            </a:pPr>
            <a:endParaRPr sz="989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40" name="文本框 10">
            <a:extLst>
              <a:ext uri="{FF2B5EF4-FFF2-40B4-BE49-F238E27FC236}">
                <a16:creationId xmlns:a16="http://schemas.microsoft.com/office/drawing/2014/main" id="{21196039-8758-4FC8-B267-25E6E424F788}"/>
              </a:ext>
            </a:extLst>
          </p:cNvPr>
          <p:cNvSpPr txBox="1"/>
          <p:nvPr/>
        </p:nvSpPr>
        <p:spPr>
          <a:xfrm>
            <a:off x="1477542" y="1774611"/>
            <a:ext cx="4564283" cy="158331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偶尔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赖床</a:t>
            </a:r>
          </a:p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用过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，感觉一般，</a:t>
            </a: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该睡还是继续睡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。</a:t>
            </a:r>
          </a:p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不太喜欢，我喜欢</a:t>
            </a: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免费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的。</a:t>
            </a:r>
          </a:p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不能接受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，我自己能够判定，别人也看不到，</a:t>
            </a: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了解的实情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没我多。</a:t>
            </a:r>
          </a:p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感觉打卡</a:t>
            </a:r>
            <a:r>
              <a:rPr lang="en-US" altLang="zh-CN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app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很难有用户粘性，不能形成生态</a:t>
            </a:r>
          </a:p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我希望有实习内推功能，逃</a:t>
            </a:r>
            <a:r>
              <a:rPr lang="en-US" altLang="zh-CN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~</a:t>
            </a:r>
            <a:endParaRPr lang="zh-CN" altLang="en-US" sz="1098" dirty="0">
              <a:solidFill>
                <a:prstClr val="black">
                  <a:lumMod val="65000"/>
                  <a:lumOff val="35000"/>
                </a:prst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41" name="文本框 11">
            <a:extLst>
              <a:ext uri="{FF2B5EF4-FFF2-40B4-BE49-F238E27FC236}">
                <a16:creationId xmlns:a16="http://schemas.microsoft.com/office/drawing/2014/main" id="{8FC8E979-F4B6-4521-8D87-5CA51F2BD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3723" y="1395420"/>
            <a:ext cx="3243196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3413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3413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3413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3413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3413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323">
                <a:solidFill>
                  <a:srgbClr val="595959"/>
                </a:solidFill>
                <a:latin typeface="方正粗宋简体"/>
                <a:ea typeface="方正粗宋简体"/>
                <a:cs typeface="方正粗宋简体"/>
              </a:rPr>
              <a:t>某位忙着准备实习的同学（非正式心理）</a:t>
            </a:r>
          </a:p>
        </p:txBody>
      </p:sp>
      <p:sp>
        <p:nvSpPr>
          <p:cNvPr id="16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815896" y="903056"/>
            <a:ext cx="1374894" cy="290127"/>
          </a:xfrm>
          <a:prstGeom prst="rect">
            <a:avLst/>
          </a:prstGeom>
          <a:noFill/>
        </p:spPr>
        <p:txBody>
          <a:bodyPr wrap="none" lIns="52942" tIns="26471" rIns="52942" bIns="26471">
            <a:spAutoFit/>
          </a:bodyPr>
          <a:lstStyle/>
          <a:p>
            <a:pPr defTabSz="529432">
              <a:defRPr/>
            </a:pPr>
            <a:r>
              <a:rPr lang="zh-CN" altLang="en-US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需求获取</a:t>
            </a:r>
            <a:r>
              <a:rPr lang="en-US" altLang="zh-CN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-</a:t>
            </a:r>
            <a:r>
              <a:rPr lang="zh-CN" altLang="en-US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访谈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1283863" y="962560"/>
            <a:ext cx="193679" cy="17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51023">
              <a:defRPr/>
            </a:pPr>
            <a:endParaRPr lang="zh-CN" altLang="en-US" sz="989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1534712" y="962560"/>
            <a:ext cx="193679" cy="1703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51023">
              <a:defRPr/>
            </a:pPr>
            <a:endParaRPr lang="zh-CN" altLang="en-US" sz="989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pic>
        <p:nvPicPr>
          <p:cNvPr id="19" name="Picture 2" descr="C:\Users\ADMINI~1\AppData\Local\Temp\360zip$Temp\360$5\标志（反白，在深色背景下使用）.png">
            <a:extLst>
              <a:ext uri="{FF2B5EF4-FFF2-40B4-BE49-F238E27FC236}">
                <a16:creationId xmlns:a16="http://schemas.microsoft.com/office/drawing/2014/main" id="{56B85DA1-83C7-40F0-96CC-95338B0CB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219" y="1351083"/>
            <a:ext cx="337187" cy="336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16" grpId="0"/>
      <p:bldP spid="17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3">
            <a:extLst>
              <a:ext uri="{FF2B5EF4-FFF2-40B4-BE49-F238E27FC236}">
                <a16:creationId xmlns:a16="http://schemas.microsoft.com/office/drawing/2014/main" id="{A55B8C1D-553A-4A74-9108-9A25A5294C7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759468">
            <a:off x="6874876" y="1209909"/>
            <a:ext cx="621872" cy="618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 defTabSz="251023">
              <a:defRPr/>
            </a:pPr>
            <a:endParaRPr sz="989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3" name="2">
            <a:extLst>
              <a:ext uri="{FF2B5EF4-FFF2-40B4-BE49-F238E27FC236}">
                <a16:creationId xmlns:a16="http://schemas.microsoft.com/office/drawing/2014/main" id="{4706FAF4-1D6C-4DA1-9E21-4A840ACEE8E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759468">
            <a:off x="6946047" y="1281079"/>
            <a:ext cx="479530" cy="476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76200" cap="flat">
            <a:solidFill>
              <a:srgbClr val="FFFFFF"/>
            </a:solidFill>
            <a:prstDash val="solid"/>
            <a:bevel/>
          </a:ln>
          <a:effectLst/>
        </p:spPr>
        <p:txBody>
          <a:bodyPr anchor="ctr"/>
          <a:lstStyle/>
          <a:p>
            <a:pPr algn="ctr" defTabSz="251023">
              <a:defRPr/>
            </a:pPr>
            <a:endParaRPr sz="989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40" name="文本框 10">
            <a:extLst>
              <a:ext uri="{FF2B5EF4-FFF2-40B4-BE49-F238E27FC236}">
                <a16:creationId xmlns:a16="http://schemas.microsoft.com/office/drawing/2014/main" id="{21196039-8758-4FC8-B267-25E6E424F788}"/>
              </a:ext>
            </a:extLst>
          </p:cNvPr>
          <p:cNvSpPr txBox="1"/>
          <p:nvPr/>
        </p:nvSpPr>
        <p:spPr>
          <a:xfrm>
            <a:off x="1477542" y="1774611"/>
            <a:ext cx="4564283" cy="158331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没看到🐎，我还在快乐入睡。</a:t>
            </a:r>
          </a:p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没有用过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，睡觉多快乐。</a:t>
            </a:r>
          </a:p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我</a:t>
            </a:r>
            <a:r>
              <a:rPr lang="en-US" altLang="zh-CN" sz="1098" dirty="0" err="1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jio</a:t>
            </a: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得不行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，没了快乐还要给钱。</a:t>
            </a:r>
          </a:p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这个应该会有点效果，但是也</a:t>
            </a: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不能有根本的改善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。</a:t>
            </a:r>
          </a:p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想不到提高用户粘性的点</a:t>
            </a:r>
          </a:p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我比较想有一个</a:t>
            </a: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晚睡打卡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功能，一起夜生活。</a:t>
            </a:r>
          </a:p>
        </p:txBody>
      </p:sp>
      <p:sp>
        <p:nvSpPr>
          <p:cNvPr id="41" name="文本框 11">
            <a:extLst>
              <a:ext uri="{FF2B5EF4-FFF2-40B4-BE49-F238E27FC236}">
                <a16:creationId xmlns:a16="http://schemas.microsoft.com/office/drawing/2014/main" id="{7B4AEA41-8DAD-4B67-97A6-2736CD4BF9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3724" y="1395420"/>
            <a:ext cx="3073277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3413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3413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3413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3413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3413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323">
                <a:solidFill>
                  <a:srgbClr val="595959"/>
                </a:solidFill>
                <a:latin typeface="方正粗宋简体"/>
                <a:ea typeface="方正粗宋简体"/>
                <a:cs typeface="方正粗宋简体"/>
              </a:rPr>
              <a:t>某位憨憨入睡的同学（推卸责任心理）</a:t>
            </a:r>
          </a:p>
        </p:txBody>
      </p:sp>
      <p:sp>
        <p:nvSpPr>
          <p:cNvPr id="16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815896" y="903056"/>
            <a:ext cx="1374894" cy="290127"/>
          </a:xfrm>
          <a:prstGeom prst="rect">
            <a:avLst/>
          </a:prstGeom>
          <a:noFill/>
        </p:spPr>
        <p:txBody>
          <a:bodyPr wrap="none" lIns="52942" tIns="26471" rIns="52942" bIns="26471">
            <a:spAutoFit/>
          </a:bodyPr>
          <a:lstStyle/>
          <a:p>
            <a:pPr defTabSz="529432">
              <a:defRPr/>
            </a:pPr>
            <a:r>
              <a:rPr lang="zh-CN" altLang="en-US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需求获取</a:t>
            </a:r>
            <a:r>
              <a:rPr lang="en-US" altLang="zh-CN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-</a:t>
            </a:r>
            <a:r>
              <a:rPr lang="zh-CN" altLang="en-US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访谈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1283863" y="962560"/>
            <a:ext cx="193679" cy="17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51023">
              <a:defRPr/>
            </a:pPr>
            <a:endParaRPr lang="zh-CN" altLang="en-US" sz="989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1534712" y="962560"/>
            <a:ext cx="193679" cy="1703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51023">
              <a:defRPr/>
            </a:pPr>
            <a:endParaRPr lang="zh-CN" altLang="en-US" sz="989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pic>
        <p:nvPicPr>
          <p:cNvPr id="19" name="Picture 2" descr="C:\Users\ADMINI~1\AppData\Local\Temp\360zip$Temp\360$5\标志（反白，在深色背景下使用）.png">
            <a:extLst>
              <a:ext uri="{FF2B5EF4-FFF2-40B4-BE49-F238E27FC236}">
                <a16:creationId xmlns:a16="http://schemas.microsoft.com/office/drawing/2014/main" id="{F56F6948-E988-40E4-967A-809F62F91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219" y="1351083"/>
            <a:ext cx="337187" cy="336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16" grpId="0"/>
      <p:bldP spid="17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3">
            <a:extLst>
              <a:ext uri="{FF2B5EF4-FFF2-40B4-BE49-F238E27FC236}">
                <a16:creationId xmlns:a16="http://schemas.microsoft.com/office/drawing/2014/main" id="{A55B8C1D-553A-4A74-9108-9A25A5294C7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759468">
            <a:off x="6874876" y="1209909"/>
            <a:ext cx="621872" cy="618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 defTabSz="251023">
              <a:defRPr/>
            </a:pPr>
            <a:endParaRPr sz="989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3" name="2">
            <a:extLst>
              <a:ext uri="{FF2B5EF4-FFF2-40B4-BE49-F238E27FC236}">
                <a16:creationId xmlns:a16="http://schemas.microsoft.com/office/drawing/2014/main" id="{4706FAF4-1D6C-4DA1-9E21-4A840ACEE8E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759468">
            <a:off x="6946047" y="1281079"/>
            <a:ext cx="479530" cy="476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76200" cap="flat">
            <a:solidFill>
              <a:srgbClr val="FFFFFF"/>
            </a:solidFill>
            <a:prstDash val="solid"/>
            <a:bevel/>
          </a:ln>
          <a:effectLst/>
        </p:spPr>
        <p:txBody>
          <a:bodyPr anchor="ctr"/>
          <a:lstStyle/>
          <a:p>
            <a:pPr algn="ctr" defTabSz="251023">
              <a:defRPr/>
            </a:pPr>
            <a:endParaRPr sz="989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40" name="文本框 10">
            <a:extLst>
              <a:ext uri="{FF2B5EF4-FFF2-40B4-BE49-F238E27FC236}">
                <a16:creationId xmlns:a16="http://schemas.microsoft.com/office/drawing/2014/main" id="{80871E4E-62F7-4C14-989D-D764A2DA32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4101" y="1710362"/>
            <a:ext cx="4564283" cy="188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55588" indent="-255588" defTabSz="3413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3413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3413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3413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3413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323">
                <a:solidFill>
                  <a:srgbClr val="595959"/>
                </a:solidFill>
                <a:latin typeface="方正清刻本悦宋简体"/>
                <a:ea typeface="方正清刻本悦宋简体"/>
                <a:cs typeface="方正清刻本悦宋简体"/>
              </a:rPr>
              <a:t>需求</a:t>
            </a:r>
            <a:r>
              <a:rPr lang="en-US" altLang="zh-CN" sz="1323">
                <a:solidFill>
                  <a:srgbClr val="595959"/>
                </a:solidFill>
                <a:latin typeface="方正清刻本悦宋简体"/>
                <a:ea typeface="方正清刻本悦宋简体"/>
                <a:cs typeface="方正清刻本悦宋简体"/>
              </a:rPr>
              <a:t>brief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323">
                <a:solidFill>
                  <a:srgbClr val="595959"/>
                </a:solidFill>
                <a:latin typeface="方正清刻本悦宋简体"/>
                <a:ea typeface="方正清刻本悦宋简体"/>
                <a:cs typeface="方正清刻本悦宋简体"/>
              </a:rPr>
              <a:t>分析需求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323">
                <a:solidFill>
                  <a:srgbClr val="595959"/>
                </a:solidFill>
                <a:latin typeface="方正清刻本悦宋简体"/>
                <a:ea typeface="方正清刻本悦宋简体"/>
                <a:cs typeface="方正清刻本悦宋简体"/>
              </a:rPr>
              <a:t>需求访谈</a:t>
            </a:r>
            <a:r>
              <a:rPr lang="en-US" altLang="zh-CN" sz="1323">
                <a:solidFill>
                  <a:srgbClr val="595959"/>
                </a:solidFill>
                <a:latin typeface="方正清刻本悦宋简体"/>
                <a:ea typeface="方正清刻本悦宋简体"/>
                <a:cs typeface="方正清刻本悦宋简体"/>
              </a:rPr>
              <a:t>/</a:t>
            </a:r>
            <a:r>
              <a:rPr lang="zh-CN" altLang="en-US" sz="1323">
                <a:solidFill>
                  <a:srgbClr val="595959"/>
                </a:solidFill>
                <a:latin typeface="方正清刻本悦宋简体"/>
                <a:ea typeface="方正清刻本悦宋简体"/>
                <a:cs typeface="方正清刻本悦宋简体"/>
              </a:rPr>
              <a:t>探索需求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323">
                <a:solidFill>
                  <a:srgbClr val="595959"/>
                </a:solidFill>
                <a:latin typeface="方正清刻本悦宋简体"/>
                <a:ea typeface="方正清刻本悦宋简体"/>
                <a:cs typeface="方正清刻本悦宋简体"/>
              </a:rPr>
              <a:t>开发需求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323">
                <a:solidFill>
                  <a:srgbClr val="595959"/>
                </a:solidFill>
                <a:latin typeface="方正清刻本悦宋简体"/>
                <a:ea typeface="方正清刻本悦宋简体"/>
                <a:cs typeface="方正清刻本悦宋简体"/>
              </a:rPr>
              <a:t>提案汇报</a:t>
            </a:r>
            <a:endParaRPr lang="en-US" altLang="zh-CN" sz="1323">
              <a:solidFill>
                <a:srgbClr val="595959"/>
              </a:solidFill>
              <a:latin typeface="方正清刻本悦宋简体"/>
              <a:ea typeface="方正清刻本悦宋简体"/>
              <a:cs typeface="方正清刻本悦宋简体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zh-CN" altLang="en-US" sz="1323">
              <a:solidFill>
                <a:srgbClr val="595959"/>
              </a:solidFill>
              <a:latin typeface="方正清刻本悦宋简体"/>
              <a:ea typeface="方正清刻本悦宋简体"/>
              <a:cs typeface="方正清刻本悦宋简体"/>
            </a:endParaRPr>
          </a:p>
        </p:txBody>
      </p:sp>
      <p:sp>
        <p:nvSpPr>
          <p:cNvPr id="41" name="文本框 11">
            <a:extLst>
              <a:ext uri="{FF2B5EF4-FFF2-40B4-BE49-F238E27FC236}">
                <a16:creationId xmlns:a16="http://schemas.microsoft.com/office/drawing/2014/main" id="{8EF37D78-42EC-4B35-8861-A8E7D2C5D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3723" y="1395420"/>
            <a:ext cx="3752950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3413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3413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3413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3413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3413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323" dirty="0">
                <a:solidFill>
                  <a:srgbClr val="595959"/>
                </a:solidFill>
                <a:latin typeface="方正粗宋简体"/>
                <a:ea typeface="方正粗宋简体"/>
                <a:cs typeface="方正粗宋简体"/>
                <a:hlinkClick r:id="rId5"/>
              </a:rPr>
              <a:t>啥是佩奇</a:t>
            </a:r>
            <a:r>
              <a:rPr lang="zh-CN" altLang="en-US" sz="1323" dirty="0">
                <a:solidFill>
                  <a:srgbClr val="595959"/>
                </a:solidFill>
                <a:latin typeface="方正粗宋简体"/>
                <a:ea typeface="方正粗宋简体"/>
                <a:cs typeface="方正粗宋简体"/>
              </a:rPr>
              <a:t>？从生活片段中发掘需求访谈的意义。</a:t>
            </a:r>
          </a:p>
        </p:txBody>
      </p:sp>
      <p:sp>
        <p:nvSpPr>
          <p:cNvPr id="16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815896" y="903056"/>
            <a:ext cx="1374894" cy="290127"/>
          </a:xfrm>
          <a:prstGeom prst="rect">
            <a:avLst/>
          </a:prstGeom>
          <a:noFill/>
        </p:spPr>
        <p:txBody>
          <a:bodyPr wrap="none" lIns="52942" tIns="26471" rIns="52942" bIns="26471">
            <a:spAutoFit/>
          </a:bodyPr>
          <a:lstStyle/>
          <a:p>
            <a:pPr defTabSz="529432">
              <a:defRPr/>
            </a:pPr>
            <a:r>
              <a:rPr lang="zh-CN" altLang="en-US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需求获取</a:t>
            </a:r>
            <a:r>
              <a:rPr lang="en-US" altLang="zh-CN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-</a:t>
            </a:r>
            <a:r>
              <a:rPr lang="zh-CN" altLang="en-US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访谈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1283863" y="962560"/>
            <a:ext cx="193679" cy="17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51023">
              <a:defRPr/>
            </a:pPr>
            <a:endParaRPr lang="zh-CN" altLang="en-US" sz="989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1534712" y="962560"/>
            <a:ext cx="193679" cy="1703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51023">
              <a:defRPr/>
            </a:pPr>
            <a:endParaRPr lang="zh-CN" altLang="en-US" sz="989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pic>
        <p:nvPicPr>
          <p:cNvPr id="19" name="Picture 2" descr="C:\Users\ADMINI~1\AppData\Local\Temp\360zip$Temp\360$5\标志（反白，在深色背景下使用）.png">
            <a:extLst>
              <a:ext uri="{FF2B5EF4-FFF2-40B4-BE49-F238E27FC236}">
                <a16:creationId xmlns:a16="http://schemas.microsoft.com/office/drawing/2014/main" id="{9EA59E52-3EDB-4A87-A55F-887E91EEA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219" y="1351083"/>
            <a:ext cx="337187" cy="336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16" grpId="0"/>
      <p:bldP spid="17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2" name="组合 1">
            <a:extLst>
              <a:ext uri="{FF2B5EF4-FFF2-40B4-BE49-F238E27FC236}">
                <a16:creationId xmlns:a16="http://schemas.microsoft.com/office/drawing/2014/main" id="{3DB34522-3D65-4C20-A48C-983175BDBED0}"/>
              </a:ext>
            </a:extLst>
          </p:cNvPr>
          <p:cNvGrpSpPr>
            <a:grpSpLocks/>
          </p:cNvGrpSpPr>
          <p:nvPr/>
        </p:nvGrpSpPr>
        <p:grpSpPr bwMode="auto">
          <a:xfrm>
            <a:off x="1132187" y="1893618"/>
            <a:ext cx="6728584" cy="1471258"/>
            <a:chOff x="-11267" y="2578305"/>
            <a:chExt cx="9155267" cy="2000969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E11561C4-62BB-4F50-9BA1-502D1183BB0F}"/>
                </a:ext>
              </a:extLst>
            </p:cNvPr>
            <p:cNvSpPr/>
            <p:nvPr/>
          </p:nvSpPr>
          <p:spPr>
            <a:xfrm>
              <a:off x="-11267" y="2578305"/>
              <a:ext cx="3575111" cy="1997795"/>
            </a:xfrm>
            <a:prstGeom prst="rect">
              <a:avLst/>
            </a:prstGeom>
            <a:blipFill>
              <a:blip r:embed="rId2" cstate="email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176"/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59566C76-2417-4D66-9EE4-E9C9D4DB5C78}"/>
                </a:ext>
              </a:extLst>
            </p:cNvPr>
            <p:cNvGrpSpPr/>
            <p:nvPr/>
          </p:nvGrpSpPr>
          <p:grpSpPr>
            <a:xfrm>
              <a:off x="3275856" y="2580536"/>
              <a:ext cx="5868144" cy="1998738"/>
              <a:chOff x="4257077" y="2119893"/>
              <a:chExt cx="6919857" cy="2356960"/>
            </a:xfrm>
            <a:solidFill>
              <a:srgbClr val="32A1BC"/>
            </a:solidFill>
          </p:grpSpPr>
          <p:sp>
            <p:nvSpPr>
              <p:cNvPr id="43" name="等腰三角形 42">
                <a:extLst>
                  <a:ext uri="{FF2B5EF4-FFF2-40B4-BE49-F238E27FC236}">
                    <a16:creationId xmlns:a16="http://schemas.microsoft.com/office/drawing/2014/main" id="{80FAFD25-D4AD-4CE9-ACFF-A43D00E577C0}"/>
                  </a:ext>
                </a:extLst>
              </p:cNvPr>
              <p:cNvSpPr/>
              <p:nvPr/>
            </p:nvSpPr>
            <p:spPr>
              <a:xfrm rot="16200000">
                <a:off x="4224440" y="3094390"/>
                <a:ext cx="473237" cy="407963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176"/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F202DA22-348C-47AD-ADDF-DF387C00FE44}"/>
                  </a:ext>
                </a:extLst>
              </p:cNvPr>
              <p:cNvSpPr/>
              <p:nvPr/>
            </p:nvSpPr>
            <p:spPr>
              <a:xfrm>
                <a:off x="4552497" y="2119893"/>
                <a:ext cx="6624437" cy="235696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lnSpc>
                    <a:spcPct val="125000"/>
                  </a:lnSpc>
                  <a:spcBef>
                    <a:spcPts val="882"/>
                  </a:spcBef>
                  <a:defRPr/>
                </a:pPr>
                <a:endParaRPr lang="en-US" altLang="zh-CN" sz="1176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5603" name="TextBox 5" hidden="1">
            <a:extLst>
              <a:ext uri="{FF2B5EF4-FFF2-40B4-BE49-F238E27FC236}">
                <a16:creationId xmlns:a16="http://schemas.microsoft.com/office/drawing/2014/main" id="{4A7B547C-5EB8-487B-B189-FD18B91CF5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109" y="1436256"/>
            <a:ext cx="1428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25604" name="矩形 6" hidden="1">
            <a:extLst>
              <a:ext uri="{FF2B5EF4-FFF2-40B4-BE49-F238E27FC236}">
                <a16:creationId xmlns:a16="http://schemas.microsoft.com/office/drawing/2014/main" id="{F51D620C-37B0-435B-BC7B-887E2FE8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109" y="2223805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25605" name="矩形 7" hidden="1">
            <a:extLst>
              <a:ext uri="{FF2B5EF4-FFF2-40B4-BE49-F238E27FC236}">
                <a16:creationId xmlns:a16="http://schemas.microsoft.com/office/drawing/2014/main" id="{769B4043-2FD8-470D-9427-C821E4F43E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3116360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25606" name="矩形 8" hidden="1">
            <a:extLst>
              <a:ext uri="{FF2B5EF4-FFF2-40B4-BE49-F238E27FC236}">
                <a16:creationId xmlns:a16="http://schemas.microsoft.com/office/drawing/2014/main" id="{F3F1A162-0D2E-4C82-AD81-FE38FB4763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4061419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25607" name="矩形 6">
            <a:extLst>
              <a:ext uri="{FF2B5EF4-FFF2-40B4-BE49-F238E27FC236}">
                <a16:creationId xmlns:a16="http://schemas.microsoft.com/office/drawing/2014/main" id="{30143363-2B53-4170-BD47-C93D8B0AA7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871" y="210013"/>
            <a:ext cx="1462260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58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需求获取</a:t>
            </a:r>
          </a:p>
        </p:txBody>
      </p:sp>
      <p:sp>
        <p:nvSpPr>
          <p:cNvPr id="25608" name="矩形 15">
            <a:extLst>
              <a:ext uri="{FF2B5EF4-FFF2-40B4-BE49-F238E27FC236}">
                <a16:creationId xmlns:a16="http://schemas.microsoft.com/office/drawing/2014/main" id="{B251AD10-62AF-465E-BA87-7D7130853B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6736" y="2369647"/>
            <a:ext cx="1939955" cy="54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9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1.2.</a:t>
            </a:r>
            <a:r>
              <a:rPr lang="zh-CN" altLang="en-US" sz="29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调查表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53C0D207-10B9-486A-A51C-A2F4D9AB1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792" y="1303247"/>
            <a:ext cx="1929786" cy="98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8F8A56F5-A343-4260-9B9B-CF864EE90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8"/>
          <a:stretch>
            <a:fillRect/>
          </a:stretch>
        </p:blipFill>
        <p:spPr bwMode="auto">
          <a:xfrm>
            <a:off x="1378368" y="1303247"/>
            <a:ext cx="1941454" cy="98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 descr="E:\图片素材库\jpg\商务\图片包\631.jpg">
            <a:extLst>
              <a:ext uri="{FF2B5EF4-FFF2-40B4-BE49-F238E27FC236}">
                <a16:creationId xmlns:a16="http://schemas.microsoft.com/office/drawing/2014/main" id="{DD3F85F9-0F56-4860-906D-E1A3E5A4C705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828" y="2381315"/>
            <a:ext cx="1971789" cy="995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6">
            <a:extLst>
              <a:ext uri="{FF2B5EF4-FFF2-40B4-BE49-F238E27FC236}">
                <a16:creationId xmlns:a16="http://schemas.microsoft.com/office/drawing/2014/main" id="{60096778-9E8F-4089-AFE9-7DAF3B14D006}"/>
              </a:ext>
            </a:extLst>
          </p:cNvPr>
          <p:cNvGrpSpPr>
            <a:grpSpLocks/>
          </p:cNvGrpSpPr>
          <p:nvPr/>
        </p:nvGrpSpPr>
        <p:grpSpPr bwMode="auto">
          <a:xfrm>
            <a:off x="5509904" y="2380835"/>
            <a:ext cx="1920366" cy="995457"/>
            <a:chOff x="3946913" y="1827911"/>
            <a:chExt cx="1958168" cy="1283142"/>
          </a:xfrm>
          <a:solidFill>
            <a:srgbClr val="C00000"/>
          </a:solidFill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5C829E5-98C5-4E14-9104-4D19664BD84F}"/>
                </a:ext>
              </a:extLst>
            </p:cNvPr>
            <p:cNvSpPr/>
            <p:nvPr/>
          </p:nvSpPr>
          <p:spPr>
            <a:xfrm>
              <a:off x="3946913" y="1827911"/>
              <a:ext cx="1958168" cy="1283142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74">
                <a:solidFill>
                  <a:sysClr val="window" lastClr="FFFFFF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7">
              <a:extLst>
                <a:ext uri="{FF2B5EF4-FFF2-40B4-BE49-F238E27FC236}">
                  <a16:creationId xmlns:a16="http://schemas.microsoft.com/office/drawing/2014/main" id="{27A68DFA-5DEC-47FA-B1AE-BFBAF30CF2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212847" y="2153245"/>
              <a:ext cx="1488888" cy="664181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1374" kern="0" dirty="0">
                  <a:solidFill>
                    <a:sysClr val="window" lastClr="FFFFFF">
                      <a:lumMod val="95000"/>
                    </a:sysClr>
                  </a:solidFill>
                  <a:latin typeface="+mj-ea"/>
                  <a:ea typeface="+mj-ea"/>
                </a:rPr>
                <a:t>3.</a:t>
              </a:r>
              <a:r>
                <a:rPr lang="zh-CN" altLang="en-US" sz="1374" kern="0" dirty="0">
                  <a:solidFill>
                    <a:sysClr val="window" lastClr="FFFFFF">
                      <a:lumMod val="95000"/>
                    </a:sysClr>
                  </a:solidFill>
                  <a:latin typeface="+mj-ea"/>
                  <a:ea typeface="+mj-ea"/>
                </a:rPr>
                <a:t>可作为其他需求获取的输入</a:t>
              </a:r>
              <a:endParaRPr lang="en-US" altLang="zh-CN" sz="1374" kern="0" dirty="0">
                <a:solidFill>
                  <a:sysClr val="window" lastClr="FFFFFF">
                    <a:lumMod val="95000"/>
                  </a:sys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" name="组合 19">
            <a:extLst>
              <a:ext uri="{FF2B5EF4-FFF2-40B4-BE49-F238E27FC236}">
                <a16:creationId xmlns:a16="http://schemas.microsoft.com/office/drawing/2014/main" id="{106D7D8A-AAFE-449F-AEA7-C3F6EBA9DF97}"/>
              </a:ext>
            </a:extLst>
          </p:cNvPr>
          <p:cNvGrpSpPr>
            <a:grpSpLocks/>
          </p:cNvGrpSpPr>
          <p:nvPr/>
        </p:nvGrpSpPr>
        <p:grpSpPr bwMode="auto">
          <a:xfrm>
            <a:off x="1378368" y="2374314"/>
            <a:ext cx="1941454" cy="995228"/>
            <a:chOff x="0" y="2087208"/>
            <a:chExt cx="1979711" cy="1283142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9AD1C1E-9B1D-4522-87BB-4D5918F680D8}"/>
                </a:ext>
              </a:extLst>
            </p:cNvPr>
            <p:cNvSpPr/>
            <p:nvPr/>
          </p:nvSpPr>
          <p:spPr>
            <a:xfrm>
              <a:off x="0" y="2087208"/>
              <a:ext cx="1979711" cy="128314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49560">
                <a:defRPr/>
              </a:pPr>
              <a:endParaRPr lang="zh-CN" altLang="en-US" sz="1176">
                <a:latin typeface="+mj-ea"/>
                <a:ea typeface="+mj-ea"/>
              </a:endParaRPr>
            </a:p>
          </p:txBody>
        </p:sp>
        <p:sp>
          <p:nvSpPr>
            <p:cNvPr id="15" name="TextBox 18">
              <a:extLst>
                <a:ext uri="{FF2B5EF4-FFF2-40B4-BE49-F238E27FC236}">
                  <a16:creationId xmlns:a16="http://schemas.microsoft.com/office/drawing/2014/main" id="{2D555A1B-9328-4F15-9AE4-4B0F3264D4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323607" y="2407617"/>
              <a:ext cx="1368190" cy="664333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1374" kern="0" dirty="0">
                  <a:solidFill>
                    <a:sysClr val="window" lastClr="FFFFFF">
                      <a:lumMod val="95000"/>
                    </a:sysClr>
                  </a:solidFill>
                  <a:latin typeface="+mj-ea"/>
                  <a:ea typeface="+mj-ea"/>
                </a:rPr>
                <a:t>1.</a:t>
              </a:r>
              <a:r>
                <a:rPr lang="zh-CN" altLang="en-US" sz="1374" kern="0" dirty="0">
                  <a:solidFill>
                    <a:sysClr val="window" lastClr="FFFFFF">
                      <a:lumMod val="95000"/>
                    </a:sysClr>
                  </a:solidFill>
                  <a:latin typeface="+mj-ea"/>
                  <a:ea typeface="+mj-ea"/>
                </a:rPr>
                <a:t>针对大规模用户群</a:t>
              </a:r>
              <a:endParaRPr lang="en-US" altLang="zh-CN" sz="1374" kern="0" dirty="0">
                <a:solidFill>
                  <a:sysClr val="window" lastClr="FFFFFF">
                    <a:lumMod val="95000"/>
                  </a:sys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42E0598B-9F2F-42CC-908B-2EC89D011B10}"/>
              </a:ext>
            </a:extLst>
          </p:cNvPr>
          <p:cNvSpPr/>
          <p:nvPr/>
        </p:nvSpPr>
        <p:spPr bwMode="auto">
          <a:xfrm>
            <a:off x="3441163" y="1271746"/>
            <a:ext cx="1971789" cy="983561"/>
          </a:xfrm>
          <a:prstGeom prst="rect">
            <a:avLst/>
          </a:pr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374" dirty="0">
                <a:solidFill>
                  <a:sysClr val="window" lastClr="FFFFFF"/>
                </a:solidFill>
                <a:latin typeface="+mj-ea"/>
                <a:ea typeface="+mj-ea"/>
              </a:rPr>
              <a:t>2.</a:t>
            </a:r>
            <a:r>
              <a:rPr lang="zh-CN" altLang="en-US" sz="1374" dirty="0">
                <a:solidFill>
                  <a:sysClr val="window" lastClr="FFFFFF"/>
                </a:solidFill>
                <a:latin typeface="+mj-ea"/>
                <a:ea typeface="+mj-ea"/>
              </a:rPr>
              <a:t>成本低</a:t>
            </a:r>
          </a:p>
        </p:txBody>
      </p:sp>
      <p:sp>
        <p:nvSpPr>
          <p:cNvPr id="26632" name="TextBox 5" hidden="1">
            <a:extLst>
              <a:ext uri="{FF2B5EF4-FFF2-40B4-BE49-F238E27FC236}">
                <a16:creationId xmlns:a16="http://schemas.microsoft.com/office/drawing/2014/main" id="{6B33E053-FD34-4725-BEDF-B1E18922E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109" y="1436256"/>
            <a:ext cx="1428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26633" name="矩形 6" hidden="1">
            <a:extLst>
              <a:ext uri="{FF2B5EF4-FFF2-40B4-BE49-F238E27FC236}">
                <a16:creationId xmlns:a16="http://schemas.microsoft.com/office/drawing/2014/main" id="{D8A66857-E67B-4CB7-865A-D9A0A3AF1B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109" y="2223805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26634" name="矩形 7" hidden="1">
            <a:extLst>
              <a:ext uri="{FF2B5EF4-FFF2-40B4-BE49-F238E27FC236}">
                <a16:creationId xmlns:a16="http://schemas.microsoft.com/office/drawing/2014/main" id="{AADA30AA-1469-45B0-8E76-692EF12D7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3116360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26635" name="矩形 8" hidden="1">
            <a:extLst>
              <a:ext uri="{FF2B5EF4-FFF2-40B4-BE49-F238E27FC236}">
                <a16:creationId xmlns:a16="http://schemas.microsoft.com/office/drawing/2014/main" id="{95C1B9D4-423E-45CD-B22F-46FA652C6C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4061419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26636" name="矩形 6">
            <a:extLst>
              <a:ext uri="{FF2B5EF4-FFF2-40B4-BE49-F238E27FC236}">
                <a16:creationId xmlns:a16="http://schemas.microsoft.com/office/drawing/2014/main" id="{E360ACB1-7C40-45D0-B2A2-303EC1246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871" y="210013"/>
            <a:ext cx="2036135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问卷调查的特点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Box 5" hidden="1">
            <a:extLst>
              <a:ext uri="{FF2B5EF4-FFF2-40B4-BE49-F238E27FC236}">
                <a16:creationId xmlns:a16="http://schemas.microsoft.com/office/drawing/2014/main" id="{05FBDF87-FA93-42D6-9784-43BD7C5778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109" y="1436256"/>
            <a:ext cx="1428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27651" name="矩形 6" hidden="1">
            <a:extLst>
              <a:ext uri="{FF2B5EF4-FFF2-40B4-BE49-F238E27FC236}">
                <a16:creationId xmlns:a16="http://schemas.microsoft.com/office/drawing/2014/main" id="{7F5FA81E-5629-4A8B-B5C7-9542264D3C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109" y="2223805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27652" name="矩形 7" hidden="1">
            <a:extLst>
              <a:ext uri="{FF2B5EF4-FFF2-40B4-BE49-F238E27FC236}">
                <a16:creationId xmlns:a16="http://schemas.microsoft.com/office/drawing/2014/main" id="{D116FAD7-B3C7-4CEC-9BA8-BC36E76A7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3116360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27653" name="矩形 8" hidden="1">
            <a:extLst>
              <a:ext uri="{FF2B5EF4-FFF2-40B4-BE49-F238E27FC236}">
                <a16:creationId xmlns:a16="http://schemas.microsoft.com/office/drawing/2014/main" id="{66FBD740-6F29-49FD-AE1C-04028296DD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4061419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27654" name="矩形 6">
            <a:extLst>
              <a:ext uri="{FF2B5EF4-FFF2-40B4-BE49-F238E27FC236}">
                <a16:creationId xmlns:a16="http://schemas.microsoft.com/office/drawing/2014/main" id="{5C8C595C-DD9F-4E08-8BD7-C52646A0C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871" y="210013"/>
            <a:ext cx="2036135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运用的设计技巧</a:t>
            </a:r>
          </a:p>
        </p:txBody>
      </p:sp>
      <p:grpSp>
        <p:nvGrpSpPr>
          <p:cNvPr id="27655" name="组合 1">
            <a:extLst>
              <a:ext uri="{FF2B5EF4-FFF2-40B4-BE49-F238E27FC236}">
                <a16:creationId xmlns:a16="http://schemas.microsoft.com/office/drawing/2014/main" id="{17297147-DBAB-4C53-8AA8-E4F1AA391744}"/>
              </a:ext>
            </a:extLst>
          </p:cNvPr>
          <p:cNvGrpSpPr>
            <a:grpSpLocks/>
          </p:cNvGrpSpPr>
          <p:nvPr/>
        </p:nvGrpSpPr>
        <p:grpSpPr bwMode="auto">
          <a:xfrm>
            <a:off x="1324698" y="1871449"/>
            <a:ext cx="3117527" cy="1601933"/>
            <a:chOff x="344479" y="1867459"/>
            <a:chExt cx="7188637" cy="3558772"/>
          </a:xfrm>
        </p:grpSpPr>
        <p:pic>
          <p:nvPicPr>
            <p:cNvPr id="27657" name="图片 8">
              <a:extLst>
                <a:ext uri="{FF2B5EF4-FFF2-40B4-BE49-F238E27FC236}">
                  <a16:creationId xmlns:a16="http://schemas.microsoft.com/office/drawing/2014/main" id="{9F91BEA0-E7C0-4AD9-B332-A31071D690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3774" y="1867459"/>
              <a:ext cx="2369342" cy="3558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58" name="图片 9">
              <a:extLst>
                <a:ext uri="{FF2B5EF4-FFF2-40B4-BE49-F238E27FC236}">
                  <a16:creationId xmlns:a16="http://schemas.microsoft.com/office/drawing/2014/main" id="{B93048B5-604A-4B06-97E6-2486947457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7086" y="1867459"/>
              <a:ext cx="2369342" cy="3558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59" name="图片 10">
              <a:extLst>
                <a:ext uri="{FF2B5EF4-FFF2-40B4-BE49-F238E27FC236}">
                  <a16:creationId xmlns:a16="http://schemas.microsoft.com/office/drawing/2014/main" id="{A481C3BB-AD2B-4A7B-9D15-30259C7FB0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479" y="1867459"/>
              <a:ext cx="2369342" cy="3558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7656" name="文本框 1">
            <a:extLst>
              <a:ext uri="{FF2B5EF4-FFF2-40B4-BE49-F238E27FC236}">
                <a16:creationId xmlns:a16="http://schemas.microsoft.com/office/drawing/2014/main" id="{B60029F0-9C34-42F3-9DA2-1879BDA4E4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1742" y="595037"/>
            <a:ext cx="4127923" cy="334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323">
                <a:latin typeface="Arial" panose="020B0604020202020204" pitchFamily="34" charset="0"/>
              </a:rPr>
              <a:t>1.</a:t>
            </a:r>
            <a:r>
              <a:rPr lang="zh-CN" altLang="en-US" sz="1323">
                <a:latin typeface="Arial" panose="020B0604020202020204" pitchFamily="34" charset="0"/>
              </a:rPr>
              <a:t>选项覆盖所有需求</a:t>
            </a:r>
            <a:endParaRPr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323">
                <a:latin typeface="Arial" panose="020B0604020202020204" pitchFamily="34" charset="0"/>
              </a:rPr>
              <a:t>2.</a:t>
            </a:r>
            <a:r>
              <a:rPr lang="zh-CN" altLang="en-US" sz="1323">
                <a:latin typeface="Arial" panose="020B0604020202020204" pitchFamily="34" charset="0"/>
              </a:rPr>
              <a:t>问题没有暗示“正确”选项</a:t>
            </a:r>
            <a:endParaRPr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323">
                <a:latin typeface="Arial" panose="020B0604020202020204" pitchFamily="34" charset="0"/>
              </a:rPr>
              <a:t>3.</a:t>
            </a:r>
            <a:r>
              <a:rPr lang="zh-CN" altLang="en-US" sz="1323">
                <a:latin typeface="Arial" panose="020B0604020202020204" pitchFamily="34" charset="0"/>
              </a:rPr>
              <a:t> 比例设置基本保持一致</a:t>
            </a:r>
            <a:endParaRPr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323">
                <a:latin typeface="Arial" panose="020B0604020202020204" pitchFamily="34" charset="0"/>
              </a:rPr>
              <a:t>4.</a:t>
            </a:r>
            <a:r>
              <a:rPr lang="zh-CN" altLang="en-US" sz="1323">
                <a:latin typeface="Arial" panose="020B0604020202020204" pitchFamily="34" charset="0"/>
              </a:rPr>
              <a:t>只采用了一道开放性问题</a:t>
            </a:r>
            <a:endParaRPr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323">
                <a:latin typeface="Arial" panose="020B0604020202020204" pitchFamily="34" charset="0"/>
              </a:rPr>
              <a:t>5.</a:t>
            </a:r>
            <a:r>
              <a:rPr lang="zh-CN" altLang="en-US" sz="1323">
                <a:latin typeface="Arial" panose="020B0604020202020204" pitchFamily="34" charset="0"/>
              </a:rPr>
              <a:t>没有涉及敏感问题</a:t>
            </a:r>
            <a:endParaRPr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323">
                <a:latin typeface="Arial" panose="020B0604020202020204" pitchFamily="34" charset="0"/>
              </a:rPr>
              <a:t>6.</a:t>
            </a:r>
            <a:r>
              <a:rPr lang="zh-CN" altLang="en-US" sz="1323">
                <a:latin typeface="Arial" panose="020B0604020202020204" pitchFamily="34" charset="0"/>
              </a:rPr>
              <a:t>尽量避免了使用歧义性用词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Box 5" hidden="1">
            <a:extLst>
              <a:ext uri="{FF2B5EF4-FFF2-40B4-BE49-F238E27FC236}">
                <a16:creationId xmlns:a16="http://schemas.microsoft.com/office/drawing/2014/main" id="{15772241-F47B-46B5-8037-2EC02297D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109" y="1436256"/>
            <a:ext cx="1428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28675" name="矩形 6" hidden="1">
            <a:extLst>
              <a:ext uri="{FF2B5EF4-FFF2-40B4-BE49-F238E27FC236}">
                <a16:creationId xmlns:a16="http://schemas.microsoft.com/office/drawing/2014/main" id="{56C8626D-ADF0-4785-B6BA-03E939B7C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109" y="2223805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28676" name="矩形 7" hidden="1">
            <a:extLst>
              <a:ext uri="{FF2B5EF4-FFF2-40B4-BE49-F238E27FC236}">
                <a16:creationId xmlns:a16="http://schemas.microsoft.com/office/drawing/2014/main" id="{E81582C7-A5E6-4903-8EBD-940D4DF96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3116360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28677" name="矩形 8" hidden="1">
            <a:extLst>
              <a:ext uri="{FF2B5EF4-FFF2-40B4-BE49-F238E27FC236}">
                <a16:creationId xmlns:a16="http://schemas.microsoft.com/office/drawing/2014/main" id="{7E8A9B3F-F6E8-42CF-BFD5-CDA9FCCC2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4061419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28678" name="矩形 6">
            <a:extLst>
              <a:ext uri="{FF2B5EF4-FFF2-40B4-BE49-F238E27FC236}">
                <a16:creationId xmlns:a16="http://schemas.microsoft.com/office/drawing/2014/main" id="{A5D38ADB-F64C-48CA-92BA-0C7DB552C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870" y="210013"/>
            <a:ext cx="1242648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问卷组成</a:t>
            </a:r>
          </a:p>
        </p:txBody>
      </p:sp>
      <p:sp>
        <p:nvSpPr>
          <p:cNvPr id="21" name="AutoShape 3">
            <a:extLst>
              <a:ext uri="{FF2B5EF4-FFF2-40B4-BE49-F238E27FC236}">
                <a16:creationId xmlns:a16="http://schemas.microsoft.com/office/drawing/2014/main" id="{F4F36B24-A5C0-4843-8453-8C360001B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7205" y="1747775"/>
            <a:ext cx="1419922" cy="1229743"/>
          </a:xfrm>
          <a:prstGeom prst="triangle">
            <a:avLst>
              <a:gd name="adj" fmla="val 50000"/>
            </a:avLst>
          </a:prstGeom>
          <a:solidFill>
            <a:srgbClr val="C00000"/>
          </a:solidFill>
          <a:ln w="3175" cap="flat" cmpd="sng" algn="ctr">
            <a:noFill/>
            <a:prstDash val="solid"/>
          </a:ln>
          <a:effectLst/>
        </p:spPr>
        <p:txBody>
          <a:bodyPr lIns="0" rIns="0" anchor="ctr"/>
          <a:lstStyle/>
          <a:p>
            <a:pPr algn="ctr" defTabSz="820764">
              <a:lnSpc>
                <a:spcPct val="120000"/>
              </a:lnSpc>
              <a:spcBef>
                <a:spcPts val="539"/>
              </a:spcBef>
              <a:spcAft>
                <a:spcPts val="539"/>
              </a:spcAft>
              <a:defRPr/>
            </a:pPr>
            <a:endParaRPr lang="en-US" sz="588" kern="0">
              <a:solidFill>
                <a:srgbClr val="FFFFFF">
                  <a:lumMod val="65000"/>
                </a:srgb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8680" name="组合 4">
            <a:extLst>
              <a:ext uri="{FF2B5EF4-FFF2-40B4-BE49-F238E27FC236}">
                <a16:creationId xmlns:a16="http://schemas.microsoft.com/office/drawing/2014/main" id="{355CDE45-6125-4459-AACB-B2C73258BBA8}"/>
              </a:ext>
            </a:extLst>
          </p:cNvPr>
          <p:cNvGrpSpPr>
            <a:grpSpLocks/>
          </p:cNvGrpSpPr>
          <p:nvPr/>
        </p:nvGrpSpPr>
        <p:grpSpPr bwMode="auto">
          <a:xfrm>
            <a:off x="3464498" y="2949516"/>
            <a:ext cx="3030022" cy="810222"/>
            <a:chOff x="2769358" y="4737820"/>
            <a:chExt cx="3834642" cy="1025064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2829B522-22B5-44BD-A680-16F60423B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6077" y="4737820"/>
              <a:ext cx="3627923" cy="630302"/>
            </a:xfrm>
            <a:custGeom>
              <a:avLst/>
              <a:gdLst>
                <a:gd name="T0" fmla="*/ 1623 w 1623"/>
                <a:gd name="T1" fmla="*/ 281 h 281"/>
                <a:gd name="T2" fmla="*/ 0 w 1623"/>
                <a:gd name="T3" fmla="*/ 277 h 281"/>
                <a:gd name="T4" fmla="*/ 174 w 1623"/>
                <a:gd name="T5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23" h="281">
                  <a:moveTo>
                    <a:pt x="1623" y="281"/>
                  </a:moveTo>
                  <a:lnTo>
                    <a:pt x="0" y="277"/>
                  </a:lnTo>
                  <a:lnTo>
                    <a:pt x="174" y="0"/>
                  </a:lnTo>
                </a:path>
              </a:pathLst>
            </a:custGeom>
            <a:noFill/>
            <a:ln w="22225" cap="flat" cmpd="sng">
              <a:solidFill>
                <a:srgbClr val="0673AE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lIns="0" tIns="0" rIns="0" bIns="0" anchor="ctr"/>
            <a:lstStyle/>
            <a:p>
              <a:pPr defTabSz="820764">
                <a:lnSpc>
                  <a:spcPct val="120000"/>
                </a:lnSpc>
                <a:defRPr/>
              </a:pPr>
              <a:endParaRPr lang="en-US" sz="588" kern="0" dirty="0">
                <a:solidFill>
                  <a:srgbClr val="FFFFFF">
                    <a:lumMod val="65000"/>
                  </a:srgbClr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TextBox 53">
              <a:extLst>
                <a:ext uri="{FF2B5EF4-FFF2-40B4-BE49-F238E27FC236}">
                  <a16:creationId xmlns:a16="http://schemas.microsoft.com/office/drawing/2014/main" id="{60EEF04D-C9AA-4779-8BC3-F2373D5CA7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9358" y="5434547"/>
              <a:ext cx="3236632" cy="328337"/>
            </a:xfrm>
            <a:prstGeom prst="rect">
              <a:avLst/>
            </a:prstGeom>
            <a:noFill/>
            <a:ln>
              <a:noFill/>
            </a:ln>
          </p:spPr>
          <p:txBody>
            <a:bodyPr lIns="82068" tIns="41034" rIns="82068" bIns="41034">
              <a:spAutoFit/>
            </a:bodyPr>
            <a:lstStyle/>
            <a:p>
              <a:pPr algn="ctr" defTabSz="820764">
                <a:lnSpc>
                  <a:spcPct val="120000"/>
                </a:lnSpc>
                <a:defRPr/>
              </a:pPr>
              <a:r>
                <a:rPr lang="zh-CN" altLang="en-US" sz="1029" kern="0" dirty="0">
                  <a:solidFill>
                    <a:srgbClr val="FFFFFF">
                      <a:lumMod val="65000"/>
                    </a:srgbClr>
                  </a:solidFill>
                  <a:ea typeface="微软雅黑" panose="020B0503020204020204" pitchFamily="34" charset="-122"/>
                  <a:cs typeface="宋体" pitchFamily="2" charset="-122"/>
                  <a:sym typeface="Arial" panose="020B0604020202020204" pitchFamily="34" charset="0"/>
                </a:rPr>
                <a:t>主体部分</a:t>
              </a:r>
            </a:p>
          </p:txBody>
        </p:sp>
      </p:grpSp>
      <p:grpSp>
        <p:nvGrpSpPr>
          <p:cNvPr id="28681" name="组合 7">
            <a:extLst>
              <a:ext uri="{FF2B5EF4-FFF2-40B4-BE49-F238E27FC236}">
                <a16:creationId xmlns:a16="http://schemas.microsoft.com/office/drawing/2014/main" id="{EBA23109-7BA9-445F-8BAB-B374A920D473}"/>
              </a:ext>
            </a:extLst>
          </p:cNvPr>
          <p:cNvGrpSpPr>
            <a:grpSpLocks/>
          </p:cNvGrpSpPr>
          <p:nvPr/>
        </p:nvGrpSpPr>
        <p:grpSpPr bwMode="auto">
          <a:xfrm>
            <a:off x="4758412" y="721045"/>
            <a:ext cx="1426921" cy="2517824"/>
            <a:chOff x="4406900" y="1916832"/>
            <a:chExt cx="1806575" cy="3187109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ECB7DB9B-5B01-4EF3-943C-D510B30B42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6900" y="1916832"/>
              <a:ext cx="1806575" cy="3148709"/>
            </a:xfrm>
            <a:custGeom>
              <a:avLst/>
              <a:gdLst>
                <a:gd name="T0" fmla="*/ 0 w 808"/>
                <a:gd name="T1" fmla="*/ 0 h 1408"/>
                <a:gd name="T2" fmla="*/ 808 w 808"/>
                <a:gd name="T3" fmla="*/ 1408 h 1408"/>
                <a:gd name="T4" fmla="*/ 430 w 808"/>
                <a:gd name="T5" fmla="*/ 1407 h 1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08" h="1408">
                  <a:moveTo>
                    <a:pt x="0" y="0"/>
                  </a:moveTo>
                  <a:lnTo>
                    <a:pt x="808" y="1408"/>
                  </a:lnTo>
                  <a:lnTo>
                    <a:pt x="430" y="1407"/>
                  </a:lnTo>
                </a:path>
              </a:pathLst>
            </a:custGeom>
            <a:noFill/>
            <a:ln w="22225" cap="flat" cmpd="sng">
              <a:solidFill>
                <a:srgbClr val="5ED1E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lIns="0" tIns="0" rIns="0" bIns="0" anchor="ctr"/>
            <a:lstStyle/>
            <a:p>
              <a:pPr defTabSz="820764">
                <a:lnSpc>
                  <a:spcPct val="120000"/>
                </a:lnSpc>
                <a:defRPr/>
              </a:pPr>
              <a:endParaRPr lang="en-US" sz="588" kern="0" dirty="0">
                <a:solidFill>
                  <a:srgbClr val="FFFFFF">
                    <a:lumMod val="65000"/>
                  </a:srgbClr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686" name="TextBox 53">
              <a:extLst>
                <a:ext uri="{FF2B5EF4-FFF2-40B4-BE49-F238E27FC236}">
                  <a16:creationId xmlns:a16="http://schemas.microsoft.com/office/drawing/2014/main" id="{B68E725B-277F-4F27-BDE4-F35D84E65F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3623550">
              <a:off x="4236063" y="3507783"/>
              <a:ext cx="2867480" cy="3248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2068" tIns="41034" rIns="82068" bIns="41034">
              <a:spAutoFit/>
            </a:bodyPr>
            <a:lstStyle>
              <a:lvl1pPr defTabSz="1116013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116013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116013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116013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116013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1160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1160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1160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1160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029">
                  <a:solidFill>
                    <a:srgbClr val="A6A6A6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  <a:sym typeface="Arial" panose="020B0604020202020204" pitchFamily="34" charset="0"/>
                </a:rPr>
                <a:t>甄别部分</a:t>
              </a:r>
            </a:p>
          </p:txBody>
        </p:sp>
      </p:grpSp>
      <p:grpSp>
        <p:nvGrpSpPr>
          <p:cNvPr id="28682" name="组合 10">
            <a:extLst>
              <a:ext uri="{FF2B5EF4-FFF2-40B4-BE49-F238E27FC236}">
                <a16:creationId xmlns:a16="http://schemas.microsoft.com/office/drawing/2014/main" id="{D12566A4-2CBD-4D95-BC80-B3164BB12131}"/>
              </a:ext>
            </a:extLst>
          </p:cNvPr>
          <p:cNvGrpSpPr>
            <a:grpSpLocks/>
          </p:cNvGrpSpPr>
          <p:nvPr/>
        </p:nvGrpSpPr>
        <p:grpSpPr bwMode="auto">
          <a:xfrm>
            <a:off x="3283653" y="1102569"/>
            <a:ext cx="1740775" cy="2479320"/>
            <a:chOff x="2540000" y="2399432"/>
            <a:chExt cx="2203450" cy="3138488"/>
          </a:xfrm>
        </p:grpSpPr>
        <p:sp>
          <p:nvSpPr>
            <p:cNvPr id="29" name="Freeform 4">
              <a:extLst>
                <a:ext uri="{FF2B5EF4-FFF2-40B4-BE49-F238E27FC236}">
                  <a16:creationId xmlns:a16="http://schemas.microsoft.com/office/drawing/2014/main" id="{7A515175-6F52-422F-ABC7-A37C0265F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0000" y="2399432"/>
              <a:ext cx="2203450" cy="3138488"/>
            </a:xfrm>
            <a:custGeom>
              <a:avLst/>
              <a:gdLst>
                <a:gd name="T0" fmla="*/ 0 w 986"/>
                <a:gd name="T1" fmla="*/ 1404 h 1404"/>
                <a:gd name="T2" fmla="*/ 814 w 986"/>
                <a:gd name="T3" fmla="*/ 0 h 1404"/>
                <a:gd name="T4" fmla="*/ 986 w 986"/>
                <a:gd name="T5" fmla="*/ 329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86" h="1404">
                  <a:moveTo>
                    <a:pt x="0" y="1404"/>
                  </a:moveTo>
                  <a:lnTo>
                    <a:pt x="814" y="0"/>
                  </a:lnTo>
                  <a:lnTo>
                    <a:pt x="986" y="329"/>
                  </a:lnTo>
                </a:path>
              </a:pathLst>
            </a:custGeom>
            <a:noFill/>
            <a:ln w="22225" cap="flat" cmpd="sng">
              <a:solidFill>
                <a:srgbClr val="0673AE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lIns="0" tIns="0" rIns="0" bIns="0" anchor="ctr"/>
            <a:lstStyle/>
            <a:p>
              <a:pPr defTabSz="820764">
                <a:lnSpc>
                  <a:spcPct val="120000"/>
                </a:lnSpc>
                <a:defRPr/>
              </a:pPr>
              <a:endParaRPr lang="en-US" sz="588" kern="0" dirty="0">
                <a:solidFill>
                  <a:srgbClr val="FFFFFF">
                    <a:lumMod val="65000"/>
                  </a:srgbClr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TextBox 53">
              <a:extLst>
                <a:ext uri="{FF2B5EF4-FFF2-40B4-BE49-F238E27FC236}">
                  <a16:creationId xmlns:a16="http://schemas.microsoft.com/office/drawing/2014/main" id="{A382CD73-F058-4CA4-9100-37D9AA76B5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8011491">
              <a:off x="1884196" y="3709163"/>
              <a:ext cx="2744147" cy="328498"/>
            </a:xfrm>
            <a:prstGeom prst="rect">
              <a:avLst/>
            </a:prstGeom>
            <a:noFill/>
            <a:ln>
              <a:noFill/>
            </a:ln>
          </p:spPr>
          <p:txBody>
            <a:bodyPr lIns="82068" tIns="41034" rIns="82068" bIns="41034">
              <a:spAutoFit/>
            </a:bodyPr>
            <a:lstStyle/>
            <a:p>
              <a:pPr algn="ctr" defTabSz="820764">
                <a:lnSpc>
                  <a:spcPct val="120000"/>
                </a:lnSpc>
                <a:defRPr/>
              </a:pPr>
              <a:r>
                <a:rPr lang="zh-CN" altLang="en-US" sz="1029" kern="0" dirty="0">
                  <a:solidFill>
                    <a:srgbClr val="FFFFFF">
                      <a:lumMod val="65000"/>
                    </a:srgbClr>
                  </a:solidFill>
                  <a:ea typeface="微软雅黑" panose="020B0503020204020204" pitchFamily="34" charset="-122"/>
                  <a:cs typeface="宋体" pitchFamily="2" charset="-122"/>
                  <a:sym typeface="Arial" panose="020B0604020202020204" pitchFamily="34" charset="0"/>
                </a:rPr>
                <a:t>背景部分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Box 5" hidden="1">
            <a:extLst>
              <a:ext uri="{FF2B5EF4-FFF2-40B4-BE49-F238E27FC236}">
                <a16:creationId xmlns:a16="http://schemas.microsoft.com/office/drawing/2014/main" id="{279BB8D6-60FC-4EBF-8182-F7268113FE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109" y="1436256"/>
            <a:ext cx="1428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29699" name="矩形 6" hidden="1">
            <a:extLst>
              <a:ext uri="{FF2B5EF4-FFF2-40B4-BE49-F238E27FC236}">
                <a16:creationId xmlns:a16="http://schemas.microsoft.com/office/drawing/2014/main" id="{D4045D0C-60B2-4915-B37A-7EE362F64E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109" y="2223805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29700" name="矩形 7" hidden="1">
            <a:extLst>
              <a:ext uri="{FF2B5EF4-FFF2-40B4-BE49-F238E27FC236}">
                <a16:creationId xmlns:a16="http://schemas.microsoft.com/office/drawing/2014/main" id="{DF446CF0-5510-4C76-A204-8A24C48A4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3116360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29701" name="矩形 8" hidden="1">
            <a:extLst>
              <a:ext uri="{FF2B5EF4-FFF2-40B4-BE49-F238E27FC236}">
                <a16:creationId xmlns:a16="http://schemas.microsoft.com/office/drawing/2014/main" id="{A698CFF6-3267-4F1F-B369-7DCEA42E3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4061419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29702" name="矩形 6">
            <a:extLst>
              <a:ext uri="{FF2B5EF4-FFF2-40B4-BE49-F238E27FC236}">
                <a16:creationId xmlns:a16="http://schemas.microsoft.com/office/drawing/2014/main" id="{694DAC3A-A4FF-478F-BB4E-9DA72D07B7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870" y="210013"/>
            <a:ext cx="1242648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背景部分</a:t>
            </a:r>
          </a:p>
        </p:txBody>
      </p:sp>
      <p:pic>
        <p:nvPicPr>
          <p:cNvPr id="29703" name="图片 1">
            <a:extLst>
              <a:ext uri="{FF2B5EF4-FFF2-40B4-BE49-F238E27FC236}">
                <a16:creationId xmlns:a16="http://schemas.microsoft.com/office/drawing/2014/main" id="{FD9FF197-9D42-46AF-A231-41FB03DC7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409" y="873888"/>
            <a:ext cx="5371666" cy="329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86339" y="4001988"/>
            <a:ext cx="7229250" cy="7056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6339" y="1184687"/>
            <a:ext cx="7229250" cy="2817301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42" tIns="44920" rIns="89842" bIns="44920"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" name="11 Rectángulo"/>
          <p:cNvSpPr/>
          <p:nvPr/>
        </p:nvSpPr>
        <p:spPr>
          <a:xfrm>
            <a:off x="1311813" y="826635"/>
            <a:ext cx="2756701" cy="776197"/>
          </a:xfrm>
          <a:prstGeom prst="parallelogram">
            <a:avLst/>
          </a:prstGeom>
          <a:solidFill>
            <a:srgbClr val="8B0012"/>
          </a:solidFill>
          <a:ln w="38100">
            <a:solidFill>
              <a:schemeClr val="bg1"/>
            </a:solidFill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>
              <a:defRPr/>
            </a:pPr>
            <a:endParaRPr lang="es-E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文本框 1">
            <a:extLst>
              <a:ext uri="{FF2B5EF4-FFF2-40B4-BE49-F238E27FC236}">
                <a16:creationId xmlns:a16="http://schemas.microsoft.com/office/drawing/2014/main" id="{A5AC30F0-842C-49FE-B32F-A8980DB605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6591" y="861834"/>
            <a:ext cx="24179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产品来由与背景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B39A93C9-36E6-483E-8729-B473B4C8A420}"/>
              </a:ext>
            </a:extLst>
          </p:cNvPr>
          <p:cNvSpPr/>
          <p:nvPr/>
        </p:nvSpPr>
        <p:spPr>
          <a:xfrm>
            <a:off x="1038225" y="1911350"/>
            <a:ext cx="1079500" cy="3794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熬夜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F193A6B2-1165-43EF-BB0D-6C31D3ED9E85}"/>
              </a:ext>
            </a:extLst>
          </p:cNvPr>
          <p:cNvSpPr/>
          <p:nvPr/>
        </p:nvSpPr>
        <p:spPr>
          <a:xfrm>
            <a:off x="2663825" y="1911350"/>
            <a:ext cx="936625" cy="3794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晚起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07BBD5F-1518-4D06-9A8A-7C70B4DDD896}"/>
              </a:ext>
            </a:extLst>
          </p:cNvPr>
          <p:cNvSpPr/>
          <p:nvPr/>
        </p:nvSpPr>
        <p:spPr>
          <a:xfrm>
            <a:off x="4284663" y="1525588"/>
            <a:ext cx="1008062" cy="3190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迟到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7864160B-80D6-4A77-B843-6915077DB7F0}"/>
              </a:ext>
            </a:extLst>
          </p:cNvPr>
          <p:cNvSpPr/>
          <p:nvPr/>
        </p:nvSpPr>
        <p:spPr>
          <a:xfrm>
            <a:off x="4284663" y="2439988"/>
            <a:ext cx="1008062" cy="320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旷课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A1884D0-32F3-41A8-8BB7-92B05621D198}"/>
              </a:ext>
            </a:extLst>
          </p:cNvPr>
          <p:cNvSpPr/>
          <p:nvPr/>
        </p:nvSpPr>
        <p:spPr>
          <a:xfrm>
            <a:off x="5827713" y="1716088"/>
            <a:ext cx="1439862" cy="320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学业失败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31F5D55-AFE7-4326-9CFB-B09736259C75}"/>
              </a:ext>
            </a:extLst>
          </p:cNvPr>
          <p:cNvSpPr/>
          <p:nvPr/>
        </p:nvSpPr>
        <p:spPr>
          <a:xfrm>
            <a:off x="5827713" y="2279650"/>
            <a:ext cx="1439862" cy="320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职场失败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D4705D26-2052-49F0-9A70-72445F4E668D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2117725" y="2101850"/>
            <a:ext cx="546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7028E64-ABFE-45E5-A1C9-7E153E882B2C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3600450" y="1684338"/>
            <a:ext cx="684213" cy="417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A12B456-9A73-4132-9DCD-A410B9A51F2D}"/>
              </a:ext>
            </a:extLst>
          </p:cNvPr>
          <p:cNvCxnSpPr>
            <a:stCxn id="9" idx="3"/>
            <a:endCxn id="11" idx="1"/>
          </p:cNvCxnSpPr>
          <p:nvPr/>
        </p:nvCxnSpPr>
        <p:spPr>
          <a:xfrm>
            <a:off x="3600450" y="2101850"/>
            <a:ext cx="684213" cy="498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040F200-56FF-4C03-B801-BE072A7A35D6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5292725" y="1684338"/>
            <a:ext cx="534988" cy="192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0C5CC854-2F4D-484D-BB5F-D4DF9A5D8A21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>
            <a:off x="5292725" y="1684338"/>
            <a:ext cx="534988" cy="755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577EBA4B-DBC4-4A8D-9140-359A3279C6F0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5292725" y="1876425"/>
            <a:ext cx="534988" cy="72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67A33027-8973-4A27-A006-DF2EDC69614B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6546850" y="2036763"/>
            <a:ext cx="0" cy="242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8029C6B1-2D0E-40DD-A105-6D75409C0CC3}"/>
              </a:ext>
            </a:extLst>
          </p:cNvPr>
          <p:cNvSpPr/>
          <p:nvPr/>
        </p:nvSpPr>
        <p:spPr>
          <a:xfrm>
            <a:off x="3594100" y="3148013"/>
            <a:ext cx="3281363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参加微信早起群？  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213E3FB-83F6-43F7-940F-86E2A0A7A39A}"/>
              </a:ext>
            </a:extLst>
          </p:cNvPr>
          <p:cNvSpPr/>
          <p:nvPr/>
        </p:nvSpPr>
        <p:spPr>
          <a:xfrm>
            <a:off x="1052513" y="3148013"/>
            <a:ext cx="2232025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多设置闹钟？  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FCA5F87-7027-4C04-B6B2-B6987D52EF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5888" y="4235450"/>
            <a:ext cx="6372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bg1"/>
                </a:solidFill>
                <a:latin typeface="Arial" panose="020B0604020202020204" pitchFamily="34" charset="0"/>
              </a:rPr>
              <a:t>我们的目标是    让你无法再次入睡！！！！！</a:t>
            </a:r>
          </a:p>
        </p:txBody>
      </p:sp>
    </p:spTree>
    <p:extLst>
      <p:ext uri="{BB962C8B-B14F-4D97-AF65-F5344CB8AC3E}">
        <p14:creationId xmlns:p14="http://schemas.microsoft.com/office/powerpoint/2010/main" val="269101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1" grpId="0"/>
      <p:bldP spid="22" grpId="0"/>
      <p:bldP spid="23" grpId="0"/>
      <p:bldP spid="23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Box 5" hidden="1">
            <a:extLst>
              <a:ext uri="{FF2B5EF4-FFF2-40B4-BE49-F238E27FC236}">
                <a16:creationId xmlns:a16="http://schemas.microsoft.com/office/drawing/2014/main" id="{A17F7ED0-F761-4004-BB07-CCE0836122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109" y="1436256"/>
            <a:ext cx="1428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0723" name="矩形 6" hidden="1">
            <a:extLst>
              <a:ext uri="{FF2B5EF4-FFF2-40B4-BE49-F238E27FC236}">
                <a16:creationId xmlns:a16="http://schemas.microsoft.com/office/drawing/2014/main" id="{60F1164C-DEFB-46C1-A43A-295B410D0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109" y="2223805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0724" name="矩形 7" hidden="1">
            <a:extLst>
              <a:ext uri="{FF2B5EF4-FFF2-40B4-BE49-F238E27FC236}">
                <a16:creationId xmlns:a16="http://schemas.microsoft.com/office/drawing/2014/main" id="{3BA4FD1B-350B-4647-AF22-85CAB04E2E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3116360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0725" name="矩形 8" hidden="1">
            <a:extLst>
              <a:ext uri="{FF2B5EF4-FFF2-40B4-BE49-F238E27FC236}">
                <a16:creationId xmlns:a16="http://schemas.microsoft.com/office/drawing/2014/main" id="{7368CF34-54C6-4247-86FC-441266768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4061419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0726" name="矩形 6">
            <a:extLst>
              <a:ext uri="{FF2B5EF4-FFF2-40B4-BE49-F238E27FC236}">
                <a16:creationId xmlns:a16="http://schemas.microsoft.com/office/drawing/2014/main" id="{B55A7315-53F2-453C-A188-F216FCF695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870" y="210013"/>
            <a:ext cx="1242648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甄别部分</a:t>
            </a:r>
          </a:p>
        </p:txBody>
      </p:sp>
      <p:pic>
        <p:nvPicPr>
          <p:cNvPr id="30727" name="图片 3">
            <a:extLst>
              <a:ext uri="{FF2B5EF4-FFF2-40B4-BE49-F238E27FC236}">
                <a16:creationId xmlns:a16="http://schemas.microsoft.com/office/drawing/2014/main" id="{E7505E6D-B633-4D00-AC65-9739985F8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219" y="1303248"/>
            <a:ext cx="5582846" cy="2858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Box 5" hidden="1">
            <a:extLst>
              <a:ext uri="{FF2B5EF4-FFF2-40B4-BE49-F238E27FC236}">
                <a16:creationId xmlns:a16="http://schemas.microsoft.com/office/drawing/2014/main" id="{23D0C5E8-BE40-4602-885A-3815E6C2BB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109" y="1436256"/>
            <a:ext cx="1428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1747" name="矩形 6" hidden="1">
            <a:extLst>
              <a:ext uri="{FF2B5EF4-FFF2-40B4-BE49-F238E27FC236}">
                <a16:creationId xmlns:a16="http://schemas.microsoft.com/office/drawing/2014/main" id="{5433EED7-905D-4E31-97A4-68F5C353C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109" y="2223805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1748" name="矩形 7" hidden="1">
            <a:extLst>
              <a:ext uri="{FF2B5EF4-FFF2-40B4-BE49-F238E27FC236}">
                <a16:creationId xmlns:a16="http://schemas.microsoft.com/office/drawing/2014/main" id="{D61BDBEA-23C9-46FA-B3A4-1EBDFA45C3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3116360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1749" name="矩形 8" hidden="1">
            <a:extLst>
              <a:ext uri="{FF2B5EF4-FFF2-40B4-BE49-F238E27FC236}">
                <a16:creationId xmlns:a16="http://schemas.microsoft.com/office/drawing/2014/main" id="{3C91B9BE-060F-4654-8AE6-00FC12258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4061419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1750" name="矩形 6">
            <a:extLst>
              <a:ext uri="{FF2B5EF4-FFF2-40B4-BE49-F238E27FC236}">
                <a16:creationId xmlns:a16="http://schemas.microsoft.com/office/drawing/2014/main" id="{345DF59F-592C-4F42-98EC-A94AB8599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870" y="210013"/>
            <a:ext cx="1242648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主体部分</a:t>
            </a:r>
          </a:p>
        </p:txBody>
      </p:sp>
      <p:pic>
        <p:nvPicPr>
          <p:cNvPr id="31751" name="图片 1">
            <a:extLst>
              <a:ext uri="{FF2B5EF4-FFF2-40B4-BE49-F238E27FC236}">
                <a16:creationId xmlns:a16="http://schemas.microsoft.com/office/drawing/2014/main" id="{A3DDB847-A787-4E3E-B3F5-6F09BF17C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070" y="402526"/>
            <a:ext cx="3230700" cy="2979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2" name="图片 2">
            <a:extLst>
              <a:ext uri="{FF2B5EF4-FFF2-40B4-BE49-F238E27FC236}">
                <a16:creationId xmlns:a16="http://schemas.microsoft.com/office/drawing/2014/main" id="{E3D76FED-EA32-4E00-9740-B0C9911B1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022" y="1898284"/>
            <a:ext cx="3203865" cy="2336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Box 5" hidden="1">
            <a:extLst>
              <a:ext uri="{FF2B5EF4-FFF2-40B4-BE49-F238E27FC236}">
                <a16:creationId xmlns:a16="http://schemas.microsoft.com/office/drawing/2014/main" id="{52C08D5E-935D-442F-A08A-5B36B57F36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109" y="1436256"/>
            <a:ext cx="1428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2771" name="矩形 6" hidden="1">
            <a:extLst>
              <a:ext uri="{FF2B5EF4-FFF2-40B4-BE49-F238E27FC236}">
                <a16:creationId xmlns:a16="http://schemas.microsoft.com/office/drawing/2014/main" id="{8A6D35C9-1D75-4807-8555-9C2358A08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109" y="2223805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2772" name="矩形 7" hidden="1">
            <a:extLst>
              <a:ext uri="{FF2B5EF4-FFF2-40B4-BE49-F238E27FC236}">
                <a16:creationId xmlns:a16="http://schemas.microsoft.com/office/drawing/2014/main" id="{11FC8D81-A3EC-4E13-9678-E816D7A69B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3116360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2773" name="矩形 8" hidden="1">
            <a:extLst>
              <a:ext uri="{FF2B5EF4-FFF2-40B4-BE49-F238E27FC236}">
                <a16:creationId xmlns:a16="http://schemas.microsoft.com/office/drawing/2014/main" id="{64050261-33A7-4A03-91E2-16AA01CC8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4061419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2774" name="矩形 6">
            <a:extLst>
              <a:ext uri="{FF2B5EF4-FFF2-40B4-BE49-F238E27FC236}">
                <a16:creationId xmlns:a16="http://schemas.microsoft.com/office/drawing/2014/main" id="{6B68C70E-D8B2-4B7E-8978-AA726576E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870" y="210013"/>
            <a:ext cx="1242648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统计信息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F709714-964A-4A87-8930-FE0DF4DF226D}"/>
              </a:ext>
            </a:extLst>
          </p:cNvPr>
          <p:cNvSpPr/>
          <p:nvPr/>
        </p:nvSpPr>
        <p:spPr>
          <a:xfrm>
            <a:off x="2065578" y="1568097"/>
            <a:ext cx="5018144" cy="1736108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150000"/>
              </a:lnSpc>
              <a:defRPr/>
            </a:pPr>
            <a:endParaRPr lang="zh-CN" altLang="en-US" sz="1176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Box 5" hidden="1">
            <a:extLst>
              <a:ext uri="{FF2B5EF4-FFF2-40B4-BE49-F238E27FC236}">
                <a16:creationId xmlns:a16="http://schemas.microsoft.com/office/drawing/2014/main" id="{3188624B-C4BF-4FFE-ACFE-9C79146E62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109" y="1436256"/>
            <a:ext cx="1428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3795" name="矩形 6" hidden="1">
            <a:extLst>
              <a:ext uri="{FF2B5EF4-FFF2-40B4-BE49-F238E27FC236}">
                <a16:creationId xmlns:a16="http://schemas.microsoft.com/office/drawing/2014/main" id="{C48F6991-E8AA-4A87-BFE1-92F4A4983D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109" y="2223805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3796" name="矩形 7" hidden="1">
            <a:extLst>
              <a:ext uri="{FF2B5EF4-FFF2-40B4-BE49-F238E27FC236}">
                <a16:creationId xmlns:a16="http://schemas.microsoft.com/office/drawing/2014/main" id="{D402A661-6C4E-4CC4-A861-CBAAE2A3C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3116360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3797" name="矩形 8" hidden="1">
            <a:extLst>
              <a:ext uri="{FF2B5EF4-FFF2-40B4-BE49-F238E27FC236}">
                <a16:creationId xmlns:a16="http://schemas.microsoft.com/office/drawing/2014/main" id="{1221F489-F362-4236-A9A1-A0DCF729C9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4061419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3798" name="矩形 6">
            <a:extLst>
              <a:ext uri="{FF2B5EF4-FFF2-40B4-BE49-F238E27FC236}">
                <a16:creationId xmlns:a16="http://schemas.microsoft.com/office/drawing/2014/main" id="{E1F5B439-F81C-4382-9F7C-D2EDD9F35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871" y="210013"/>
            <a:ext cx="1885453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统计信息</a:t>
            </a:r>
            <a:r>
              <a:rPr lang="en-US" altLang="zh-CN" sz="2058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</a:p>
        </p:txBody>
      </p:sp>
      <p:pic>
        <p:nvPicPr>
          <p:cNvPr id="33799" name="图片 15">
            <a:extLst>
              <a:ext uri="{FF2B5EF4-FFF2-40B4-BE49-F238E27FC236}">
                <a16:creationId xmlns:a16="http://schemas.microsoft.com/office/drawing/2014/main" id="{DB1B08EE-5C04-42E8-B401-C30367DF6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4" r="15431"/>
          <a:stretch>
            <a:fillRect/>
          </a:stretch>
        </p:blipFill>
        <p:spPr bwMode="auto">
          <a:xfrm>
            <a:off x="4026866" y="1797945"/>
            <a:ext cx="3836238" cy="2100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0" name="图片 11">
            <a:extLst>
              <a:ext uri="{FF2B5EF4-FFF2-40B4-BE49-F238E27FC236}">
                <a16:creationId xmlns:a16="http://schemas.microsoft.com/office/drawing/2014/main" id="{46A8D631-1303-48FD-9DE1-4AA2D69AD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1" t="6065" r="16931" b="5235"/>
          <a:stretch>
            <a:fillRect/>
          </a:stretch>
        </p:blipFill>
        <p:spPr bwMode="auto">
          <a:xfrm>
            <a:off x="4257880" y="8168"/>
            <a:ext cx="3374209" cy="1746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1" name="图片 13">
            <a:extLst>
              <a:ext uri="{FF2B5EF4-FFF2-40B4-BE49-F238E27FC236}">
                <a16:creationId xmlns:a16="http://schemas.microsoft.com/office/drawing/2014/main" id="{446F9046-169A-4556-8D70-466AE3D4E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9" t="-735" r="18301" b="6979"/>
          <a:stretch>
            <a:fillRect/>
          </a:stretch>
        </p:blipFill>
        <p:spPr bwMode="auto">
          <a:xfrm>
            <a:off x="1140354" y="1142238"/>
            <a:ext cx="3598223" cy="19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2" name="图片 17">
            <a:extLst>
              <a:ext uri="{FF2B5EF4-FFF2-40B4-BE49-F238E27FC236}">
                <a16:creationId xmlns:a16="http://schemas.microsoft.com/office/drawing/2014/main" id="{A498FF6D-6ED9-4A8D-83F9-4B579762C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5" t="4791" r="19626" b="7430"/>
          <a:stretch>
            <a:fillRect/>
          </a:stretch>
        </p:blipFill>
        <p:spPr bwMode="auto">
          <a:xfrm>
            <a:off x="1128686" y="3196864"/>
            <a:ext cx="3598223" cy="1843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Box 5" hidden="1">
            <a:extLst>
              <a:ext uri="{FF2B5EF4-FFF2-40B4-BE49-F238E27FC236}">
                <a16:creationId xmlns:a16="http://schemas.microsoft.com/office/drawing/2014/main" id="{10D5A0A9-CEA4-4481-8A56-509BECB57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109" y="1436256"/>
            <a:ext cx="1428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4819" name="矩形 6" hidden="1">
            <a:extLst>
              <a:ext uri="{FF2B5EF4-FFF2-40B4-BE49-F238E27FC236}">
                <a16:creationId xmlns:a16="http://schemas.microsoft.com/office/drawing/2014/main" id="{A407C8DB-A286-40E8-B8D5-8379AA265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109" y="2223805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4820" name="矩形 7" hidden="1">
            <a:extLst>
              <a:ext uri="{FF2B5EF4-FFF2-40B4-BE49-F238E27FC236}">
                <a16:creationId xmlns:a16="http://schemas.microsoft.com/office/drawing/2014/main" id="{6D439B61-0FA0-4906-83C6-308EFE7B59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3116360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4821" name="矩形 8" hidden="1">
            <a:extLst>
              <a:ext uri="{FF2B5EF4-FFF2-40B4-BE49-F238E27FC236}">
                <a16:creationId xmlns:a16="http://schemas.microsoft.com/office/drawing/2014/main" id="{1860EAEC-46CC-49D2-8AF1-1D5F061514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4061419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4822" name="矩形 6">
            <a:extLst>
              <a:ext uri="{FF2B5EF4-FFF2-40B4-BE49-F238E27FC236}">
                <a16:creationId xmlns:a16="http://schemas.microsoft.com/office/drawing/2014/main" id="{03B724B9-24DA-40D7-BD5A-5D246E1DE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7615" y="4477944"/>
            <a:ext cx="1885453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统计信息</a:t>
            </a:r>
            <a:r>
              <a:rPr lang="en-US" altLang="zh-CN" sz="2058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甄别</a:t>
            </a:r>
          </a:p>
        </p:txBody>
      </p:sp>
      <p:pic>
        <p:nvPicPr>
          <p:cNvPr id="34823" name="图片 2">
            <a:extLst>
              <a:ext uri="{FF2B5EF4-FFF2-40B4-BE49-F238E27FC236}">
                <a16:creationId xmlns:a16="http://schemas.microsoft.com/office/drawing/2014/main" id="{22AFC4CC-44E3-4D8F-A0F8-B8C7F69F9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6" t="4723" r="21565" b="7079"/>
          <a:stretch>
            <a:fillRect/>
          </a:stretch>
        </p:blipFill>
        <p:spPr bwMode="auto">
          <a:xfrm>
            <a:off x="4500562" y="-2333"/>
            <a:ext cx="3280870" cy="1851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图片 4">
            <a:extLst>
              <a:ext uri="{FF2B5EF4-FFF2-40B4-BE49-F238E27FC236}">
                <a16:creationId xmlns:a16="http://schemas.microsoft.com/office/drawing/2014/main" id="{FBE98393-6AE6-4903-A135-69617EF05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0" r="22597" b="4640"/>
          <a:stretch>
            <a:fillRect/>
          </a:stretch>
        </p:blipFill>
        <p:spPr bwMode="auto">
          <a:xfrm>
            <a:off x="1140354" y="-10501"/>
            <a:ext cx="3411545" cy="2116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5" name="图片 6">
            <a:extLst>
              <a:ext uri="{FF2B5EF4-FFF2-40B4-BE49-F238E27FC236}">
                <a16:creationId xmlns:a16="http://schemas.microsoft.com/office/drawing/2014/main" id="{D848017D-4BD8-4253-905A-7D2FF6315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0" t="4640" r="22597" b="4640"/>
          <a:stretch>
            <a:fillRect/>
          </a:stretch>
        </p:blipFill>
        <p:spPr bwMode="auto">
          <a:xfrm>
            <a:off x="4693075" y="2105965"/>
            <a:ext cx="3017187" cy="1905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6" name="图片 8">
            <a:extLst>
              <a:ext uri="{FF2B5EF4-FFF2-40B4-BE49-F238E27FC236}">
                <a16:creationId xmlns:a16="http://schemas.microsoft.com/office/drawing/2014/main" id="{10C7E35F-0CDF-457D-8B53-B46AF912C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25" t="4640" r="30154" b="4640"/>
          <a:stretch>
            <a:fillRect/>
          </a:stretch>
        </p:blipFill>
        <p:spPr bwMode="auto">
          <a:xfrm>
            <a:off x="1597716" y="2255307"/>
            <a:ext cx="2496821" cy="2003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7" name="文本框 9">
            <a:extLst>
              <a:ext uri="{FF2B5EF4-FFF2-40B4-BE49-F238E27FC236}">
                <a16:creationId xmlns:a16="http://schemas.microsoft.com/office/drawing/2014/main" id="{0223B196-EB45-415B-A37D-FE1002642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2774" y="2045294"/>
            <a:ext cx="1957788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323">
                <a:latin typeface="Arial" panose="020B0604020202020204" pitchFamily="34" charset="0"/>
              </a:rPr>
              <a:t>早起需求</a:t>
            </a:r>
          </a:p>
        </p:txBody>
      </p:sp>
      <p:sp>
        <p:nvSpPr>
          <p:cNvPr id="34828" name="文本框 16">
            <a:extLst>
              <a:ext uri="{FF2B5EF4-FFF2-40B4-BE49-F238E27FC236}">
                <a16:creationId xmlns:a16="http://schemas.microsoft.com/office/drawing/2014/main" id="{1F6BB27B-B1FE-4C79-9186-CCD68E3CA1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4311" y="1832947"/>
            <a:ext cx="1957788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323">
                <a:latin typeface="Arial" panose="020B0604020202020204" pitchFamily="34" charset="0"/>
              </a:rPr>
              <a:t>早起习惯</a:t>
            </a:r>
          </a:p>
        </p:txBody>
      </p:sp>
      <p:sp>
        <p:nvSpPr>
          <p:cNvPr id="34829" name="文本框 17">
            <a:extLst>
              <a:ext uri="{FF2B5EF4-FFF2-40B4-BE49-F238E27FC236}">
                <a16:creationId xmlns:a16="http://schemas.microsoft.com/office/drawing/2014/main" id="{267AFC68-BD50-442B-BB81-598D3DCEF8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5621" y="4011249"/>
            <a:ext cx="1957788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323">
                <a:latin typeface="Arial" panose="020B0604020202020204" pitchFamily="34" charset="0"/>
              </a:rPr>
              <a:t>打卡类</a:t>
            </a:r>
            <a:r>
              <a:rPr lang="en-US" altLang="zh-CN" sz="1323">
                <a:latin typeface="Arial" panose="020B0604020202020204" pitchFamily="34" charset="0"/>
              </a:rPr>
              <a:t>App</a:t>
            </a:r>
            <a:r>
              <a:rPr lang="zh-CN" altLang="en-US" sz="1323">
                <a:latin typeface="Arial" panose="020B0604020202020204" pitchFamily="34" charset="0"/>
              </a:rPr>
              <a:t>使用情况</a:t>
            </a:r>
          </a:p>
        </p:txBody>
      </p:sp>
      <p:sp>
        <p:nvSpPr>
          <p:cNvPr id="34830" name="文本框 18">
            <a:extLst>
              <a:ext uri="{FF2B5EF4-FFF2-40B4-BE49-F238E27FC236}">
                <a16:creationId xmlns:a16="http://schemas.microsoft.com/office/drawing/2014/main" id="{69BAD373-DE6F-4799-892B-CEB7061748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2774" y="4214261"/>
            <a:ext cx="1957788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323">
                <a:latin typeface="Arial" panose="020B0604020202020204" pitchFamily="34" charset="0"/>
              </a:rPr>
              <a:t>充值与否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Box 5" hidden="1">
            <a:extLst>
              <a:ext uri="{FF2B5EF4-FFF2-40B4-BE49-F238E27FC236}">
                <a16:creationId xmlns:a16="http://schemas.microsoft.com/office/drawing/2014/main" id="{2B29D423-A0D4-4736-91A1-A58E7CEF6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109" y="1436256"/>
            <a:ext cx="1428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5843" name="矩形 6" hidden="1">
            <a:extLst>
              <a:ext uri="{FF2B5EF4-FFF2-40B4-BE49-F238E27FC236}">
                <a16:creationId xmlns:a16="http://schemas.microsoft.com/office/drawing/2014/main" id="{C02AA85D-BFBB-4087-A92B-186F38437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109" y="2223805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5844" name="矩形 7" hidden="1">
            <a:extLst>
              <a:ext uri="{FF2B5EF4-FFF2-40B4-BE49-F238E27FC236}">
                <a16:creationId xmlns:a16="http://schemas.microsoft.com/office/drawing/2014/main" id="{A0861A07-45CD-4032-9A80-3DFC743E1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3116360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5845" name="矩形 8" hidden="1">
            <a:extLst>
              <a:ext uri="{FF2B5EF4-FFF2-40B4-BE49-F238E27FC236}">
                <a16:creationId xmlns:a16="http://schemas.microsoft.com/office/drawing/2014/main" id="{D9EBA659-5299-48D5-B96F-25322CCD23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4061419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pic>
        <p:nvPicPr>
          <p:cNvPr id="35846" name="图片 2">
            <a:extLst>
              <a:ext uri="{FF2B5EF4-FFF2-40B4-BE49-F238E27FC236}">
                <a16:creationId xmlns:a16="http://schemas.microsoft.com/office/drawing/2014/main" id="{D20A9A14-046E-441F-B0D1-78E9EAD3E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67" y="2133966"/>
            <a:ext cx="6641079" cy="249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7" name="图片 4">
            <a:extLst>
              <a:ext uri="{FF2B5EF4-FFF2-40B4-BE49-F238E27FC236}">
                <a16:creationId xmlns:a16="http://schemas.microsoft.com/office/drawing/2014/main" id="{A70A354F-0946-43AF-AF36-FA56B0FCD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629" y="0"/>
            <a:ext cx="5600347" cy="2100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8" name="文本框 5">
            <a:extLst>
              <a:ext uri="{FF2B5EF4-FFF2-40B4-BE49-F238E27FC236}">
                <a16:creationId xmlns:a16="http://schemas.microsoft.com/office/drawing/2014/main" id="{F1026BE9-E86A-48E4-94FF-8EE5FCBBCC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3944" y="2003291"/>
            <a:ext cx="1852782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323">
                <a:latin typeface="Arial" panose="020B0604020202020204" pitchFamily="34" charset="0"/>
              </a:rPr>
              <a:t>激励模式</a:t>
            </a:r>
          </a:p>
        </p:txBody>
      </p:sp>
      <p:sp>
        <p:nvSpPr>
          <p:cNvPr id="35849" name="文本框 6">
            <a:extLst>
              <a:ext uri="{FF2B5EF4-FFF2-40B4-BE49-F238E27FC236}">
                <a16:creationId xmlns:a16="http://schemas.microsoft.com/office/drawing/2014/main" id="{4F3102B1-4D15-41EB-A135-EEBBBA9A6C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8804" y="4558450"/>
            <a:ext cx="127057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323">
                <a:latin typeface="Arial" panose="020B0604020202020204" pitchFamily="34" charset="0"/>
              </a:rPr>
              <a:t>金钱奖惩倾向</a:t>
            </a:r>
          </a:p>
        </p:txBody>
      </p:sp>
      <p:sp>
        <p:nvSpPr>
          <p:cNvPr id="35850" name="矩形 6">
            <a:extLst>
              <a:ext uri="{FF2B5EF4-FFF2-40B4-BE49-F238E27FC236}">
                <a16:creationId xmlns:a16="http://schemas.microsoft.com/office/drawing/2014/main" id="{388F5D43-B480-4B3D-BC48-81C0680C2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871" y="210013"/>
            <a:ext cx="1885453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统计信息</a:t>
            </a:r>
            <a:r>
              <a:rPr lang="en-US" altLang="zh-CN" sz="2058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主体</a:t>
            </a:r>
            <a:endParaRPr lang="en-US" altLang="zh-CN" sz="2058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Box 5" hidden="1">
            <a:extLst>
              <a:ext uri="{FF2B5EF4-FFF2-40B4-BE49-F238E27FC236}">
                <a16:creationId xmlns:a16="http://schemas.microsoft.com/office/drawing/2014/main" id="{4FED60CE-55B7-4FBC-BC5C-BBDF9F9DB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109" y="1436256"/>
            <a:ext cx="1428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6867" name="矩形 6" hidden="1">
            <a:extLst>
              <a:ext uri="{FF2B5EF4-FFF2-40B4-BE49-F238E27FC236}">
                <a16:creationId xmlns:a16="http://schemas.microsoft.com/office/drawing/2014/main" id="{DBC4FE57-74B3-471E-940A-E96CD3BCC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109" y="2223805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6868" name="矩形 7" hidden="1">
            <a:extLst>
              <a:ext uri="{FF2B5EF4-FFF2-40B4-BE49-F238E27FC236}">
                <a16:creationId xmlns:a16="http://schemas.microsoft.com/office/drawing/2014/main" id="{EA755513-01C5-4416-B6C5-2F4EEC0ED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3116360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6869" name="矩形 8" hidden="1">
            <a:extLst>
              <a:ext uri="{FF2B5EF4-FFF2-40B4-BE49-F238E27FC236}">
                <a16:creationId xmlns:a16="http://schemas.microsoft.com/office/drawing/2014/main" id="{2D49241E-5C5F-4700-BBC1-FE1FF27D0A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4061419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pic>
        <p:nvPicPr>
          <p:cNvPr id="36870" name="图片 3">
            <a:extLst>
              <a:ext uri="{FF2B5EF4-FFF2-40B4-BE49-F238E27FC236}">
                <a16:creationId xmlns:a16="http://schemas.microsoft.com/office/drawing/2014/main" id="{6950A66E-FAC6-4561-B6E7-544885064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389" y="185512"/>
            <a:ext cx="5600347" cy="2100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1" name="矩形 6">
            <a:extLst>
              <a:ext uri="{FF2B5EF4-FFF2-40B4-BE49-F238E27FC236}">
                <a16:creationId xmlns:a16="http://schemas.microsoft.com/office/drawing/2014/main" id="{5B73A8B5-49D8-4C90-8C31-D6262C627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871" y="210013"/>
            <a:ext cx="1885453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统计信息</a:t>
            </a:r>
            <a:r>
              <a:rPr lang="en-US" altLang="zh-CN" sz="2058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主体</a:t>
            </a:r>
            <a:endParaRPr lang="en-US" altLang="zh-CN" sz="2058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872" name="文本框 7">
            <a:extLst>
              <a:ext uri="{FF2B5EF4-FFF2-40B4-BE49-F238E27FC236}">
                <a16:creationId xmlns:a16="http://schemas.microsoft.com/office/drawing/2014/main" id="{BB995587-4C52-4F92-AB09-B02277E631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0863" y="2271641"/>
            <a:ext cx="127057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323">
                <a:latin typeface="Arial" panose="020B0604020202020204" pitchFamily="34" charset="0"/>
              </a:rPr>
              <a:t>门票金额设置</a:t>
            </a:r>
          </a:p>
        </p:txBody>
      </p:sp>
      <p:pic>
        <p:nvPicPr>
          <p:cNvPr id="36873" name="图片 13">
            <a:extLst>
              <a:ext uri="{FF2B5EF4-FFF2-40B4-BE49-F238E27FC236}">
                <a16:creationId xmlns:a16="http://schemas.microsoft.com/office/drawing/2014/main" id="{38D68811-3BC9-47AC-8A62-3586F7A7D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8" r="20705"/>
          <a:stretch>
            <a:fillRect/>
          </a:stretch>
        </p:blipFill>
        <p:spPr bwMode="auto">
          <a:xfrm>
            <a:off x="4506397" y="2741837"/>
            <a:ext cx="3320539" cy="2010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4" name="图片 11">
            <a:extLst>
              <a:ext uri="{FF2B5EF4-FFF2-40B4-BE49-F238E27FC236}">
                <a16:creationId xmlns:a16="http://schemas.microsoft.com/office/drawing/2014/main" id="{341F19A4-4312-4B41-82F3-0B36E3A18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2" r="18732"/>
          <a:stretch>
            <a:fillRect/>
          </a:stretch>
        </p:blipFill>
        <p:spPr bwMode="auto">
          <a:xfrm>
            <a:off x="1174190" y="2695167"/>
            <a:ext cx="3360208" cy="2034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5" name="文本框 14">
            <a:extLst>
              <a:ext uri="{FF2B5EF4-FFF2-40B4-BE49-F238E27FC236}">
                <a16:creationId xmlns:a16="http://schemas.microsoft.com/office/drawing/2014/main" id="{ECFF8EDD-6756-444B-8361-F3BB2FFD34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2434" y="4641288"/>
            <a:ext cx="1587932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323">
                <a:latin typeface="Arial" panose="020B0604020202020204" pitchFamily="34" charset="0"/>
              </a:rPr>
              <a:t>设计倾向</a:t>
            </a:r>
          </a:p>
        </p:txBody>
      </p:sp>
      <p:sp>
        <p:nvSpPr>
          <p:cNvPr id="36876" name="文本框 15">
            <a:extLst>
              <a:ext uri="{FF2B5EF4-FFF2-40B4-BE49-F238E27FC236}">
                <a16:creationId xmlns:a16="http://schemas.microsoft.com/office/drawing/2014/main" id="{EB6BAB77-F292-4CFC-BA1C-AF75BA162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6148" y="4663456"/>
            <a:ext cx="1131737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323">
                <a:latin typeface="Arial" panose="020B0604020202020204" pitchFamily="34" charset="0"/>
              </a:rPr>
              <a:t>避免因素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Box 5" hidden="1">
            <a:extLst>
              <a:ext uri="{FF2B5EF4-FFF2-40B4-BE49-F238E27FC236}">
                <a16:creationId xmlns:a16="http://schemas.microsoft.com/office/drawing/2014/main" id="{77B7437E-067D-4950-A8E1-1575F4D0B2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109" y="1436256"/>
            <a:ext cx="1428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7891" name="矩形 6" hidden="1">
            <a:extLst>
              <a:ext uri="{FF2B5EF4-FFF2-40B4-BE49-F238E27FC236}">
                <a16:creationId xmlns:a16="http://schemas.microsoft.com/office/drawing/2014/main" id="{2A3EF03C-9240-489B-B08A-77525F02F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109" y="2223805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7892" name="矩形 7" hidden="1">
            <a:extLst>
              <a:ext uri="{FF2B5EF4-FFF2-40B4-BE49-F238E27FC236}">
                <a16:creationId xmlns:a16="http://schemas.microsoft.com/office/drawing/2014/main" id="{45406B5F-DD0D-4F50-8123-55B47626CF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3116360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7893" name="矩形 8" hidden="1">
            <a:extLst>
              <a:ext uri="{FF2B5EF4-FFF2-40B4-BE49-F238E27FC236}">
                <a16:creationId xmlns:a16="http://schemas.microsoft.com/office/drawing/2014/main" id="{086FC67E-1940-4E79-9F5F-BEA9E7EF54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4061419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7894" name="矩形 6">
            <a:extLst>
              <a:ext uri="{FF2B5EF4-FFF2-40B4-BE49-F238E27FC236}">
                <a16:creationId xmlns:a16="http://schemas.microsoft.com/office/drawing/2014/main" id="{35FF86B4-589C-4603-B478-4E735B048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871" y="210013"/>
            <a:ext cx="1885453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统计信息</a:t>
            </a:r>
            <a:r>
              <a:rPr lang="en-US" altLang="zh-CN" sz="2058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主体</a:t>
            </a:r>
            <a:endParaRPr lang="en-US" altLang="zh-CN" sz="2058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895" name="图片 2">
            <a:extLst>
              <a:ext uri="{FF2B5EF4-FFF2-40B4-BE49-F238E27FC236}">
                <a16:creationId xmlns:a16="http://schemas.microsoft.com/office/drawing/2014/main" id="{8A24D492-9BBD-4355-918C-FA6FD5BB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503" y="206513"/>
            <a:ext cx="3920243" cy="220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6" name="图片 5">
            <a:extLst>
              <a:ext uri="{FF2B5EF4-FFF2-40B4-BE49-F238E27FC236}">
                <a16:creationId xmlns:a16="http://schemas.microsoft.com/office/drawing/2014/main" id="{0B8A277B-ED53-47E1-80C9-A4685FA04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503" y="2520156"/>
            <a:ext cx="3920243" cy="220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7" name="文本框 6">
            <a:extLst>
              <a:ext uri="{FF2B5EF4-FFF2-40B4-BE49-F238E27FC236}">
                <a16:creationId xmlns:a16="http://schemas.microsoft.com/office/drawing/2014/main" id="{309A68D4-9B18-4972-A0FA-9F52B75E24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7071" y="1172573"/>
            <a:ext cx="1435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323">
                <a:latin typeface="Arial" panose="020B0604020202020204" pitchFamily="34" charset="0"/>
              </a:rPr>
              <a:t>使用意愿</a:t>
            </a:r>
          </a:p>
        </p:txBody>
      </p:sp>
      <p:sp>
        <p:nvSpPr>
          <p:cNvPr id="37898" name="文本框 17">
            <a:extLst>
              <a:ext uri="{FF2B5EF4-FFF2-40B4-BE49-F238E27FC236}">
                <a16:creationId xmlns:a16="http://schemas.microsoft.com/office/drawing/2014/main" id="{C9F35117-697F-4B9F-8FD0-BED904F06C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7071" y="3460548"/>
            <a:ext cx="1435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323">
                <a:latin typeface="Arial" panose="020B0604020202020204" pitchFamily="34" charset="0"/>
              </a:rPr>
              <a:t>推荐意愿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Box 5" hidden="1">
            <a:extLst>
              <a:ext uri="{FF2B5EF4-FFF2-40B4-BE49-F238E27FC236}">
                <a16:creationId xmlns:a16="http://schemas.microsoft.com/office/drawing/2014/main" id="{5B295DD0-D3BC-4EEB-9E68-A23497D9CF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109" y="1436256"/>
            <a:ext cx="1428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8915" name="矩形 6" hidden="1">
            <a:extLst>
              <a:ext uri="{FF2B5EF4-FFF2-40B4-BE49-F238E27FC236}">
                <a16:creationId xmlns:a16="http://schemas.microsoft.com/office/drawing/2014/main" id="{6E3584C6-6A18-44D8-A7D8-B5F6253D98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109" y="2223805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8916" name="矩形 7" hidden="1">
            <a:extLst>
              <a:ext uri="{FF2B5EF4-FFF2-40B4-BE49-F238E27FC236}">
                <a16:creationId xmlns:a16="http://schemas.microsoft.com/office/drawing/2014/main" id="{9C325556-731D-4229-B1ED-780F9C6C6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3116360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8917" name="矩形 8" hidden="1">
            <a:extLst>
              <a:ext uri="{FF2B5EF4-FFF2-40B4-BE49-F238E27FC236}">
                <a16:creationId xmlns:a16="http://schemas.microsoft.com/office/drawing/2014/main" id="{5C16A688-98BC-4F04-857E-A032E6104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4061419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8918" name="矩形 6">
            <a:extLst>
              <a:ext uri="{FF2B5EF4-FFF2-40B4-BE49-F238E27FC236}">
                <a16:creationId xmlns:a16="http://schemas.microsoft.com/office/drawing/2014/main" id="{8D6DB559-FCE1-46AD-9692-A087D3233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870" y="210013"/>
            <a:ext cx="1242648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初步结论</a:t>
            </a:r>
          </a:p>
        </p:txBody>
      </p:sp>
      <p:grpSp>
        <p:nvGrpSpPr>
          <p:cNvPr id="38919" name="组合 28">
            <a:extLst>
              <a:ext uri="{FF2B5EF4-FFF2-40B4-BE49-F238E27FC236}">
                <a16:creationId xmlns:a16="http://schemas.microsoft.com/office/drawing/2014/main" id="{765495DB-9E6A-44AC-A045-B0054A689AA0}"/>
              </a:ext>
            </a:extLst>
          </p:cNvPr>
          <p:cNvGrpSpPr>
            <a:grpSpLocks/>
          </p:cNvGrpSpPr>
          <p:nvPr/>
        </p:nvGrpSpPr>
        <p:grpSpPr bwMode="auto">
          <a:xfrm>
            <a:off x="1113518" y="1461925"/>
            <a:ext cx="6793922" cy="2250639"/>
            <a:chOff x="0" y="2105025"/>
            <a:chExt cx="12192000" cy="403921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B2FCEFD-5FFB-4985-9B8E-4D1F6A32E19B}"/>
                </a:ext>
              </a:extLst>
            </p:cNvPr>
            <p:cNvSpPr/>
            <p:nvPr/>
          </p:nvSpPr>
          <p:spPr>
            <a:xfrm>
              <a:off x="0" y="3570514"/>
              <a:ext cx="12192000" cy="25737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76" dirty="0"/>
            </a:p>
          </p:txBody>
        </p:sp>
        <p:pic>
          <p:nvPicPr>
            <p:cNvPr id="8" name="图片占位符 9">
              <a:extLst>
                <a:ext uri="{FF2B5EF4-FFF2-40B4-BE49-F238E27FC236}">
                  <a16:creationId xmlns:a16="http://schemas.microsoft.com/office/drawing/2014/main" id="{082E0B18-640E-4778-B764-1C4F96985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9642" r="19642"/>
            <a:stretch>
              <a:fillRect/>
            </a:stretch>
          </p:blipFill>
          <p:spPr>
            <a:xfrm>
              <a:off x="1474013" y="2105025"/>
              <a:ext cx="1892764" cy="2188170"/>
            </a:xfrm>
            <a:prstGeom prst="rect">
              <a:avLst/>
            </a:prstGeom>
            <a:effectLst>
              <a:outerShdw blurRad="254000" sx="102000" sy="102000" algn="ctr" rotWithShape="0">
                <a:prstClr val="black">
                  <a:alpha val="35000"/>
                </a:prstClr>
              </a:outerShdw>
            </a:effectLst>
          </p:spPr>
        </p:pic>
        <p:pic>
          <p:nvPicPr>
            <p:cNvPr id="9" name="图片占位符 7">
              <a:extLst>
                <a:ext uri="{FF2B5EF4-FFF2-40B4-BE49-F238E27FC236}">
                  <a16:creationId xmlns:a16="http://schemas.microsoft.com/office/drawing/2014/main" id="{1347CC0D-DF42-42A3-9F7A-8B4D2D535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2919" r="22919"/>
            <a:stretch>
              <a:fillRect/>
            </a:stretch>
          </p:blipFill>
          <p:spPr>
            <a:xfrm>
              <a:off x="5148571" y="2105025"/>
              <a:ext cx="1894859" cy="2188170"/>
            </a:xfrm>
            <a:prstGeom prst="rect">
              <a:avLst/>
            </a:prstGeom>
            <a:effectLst>
              <a:outerShdw blurRad="254000" sx="102000" sy="102000" algn="ctr" rotWithShape="0">
                <a:prstClr val="black">
                  <a:alpha val="35000"/>
                </a:prstClr>
              </a:outerShdw>
            </a:effectLst>
          </p:spPr>
        </p:pic>
        <p:pic>
          <p:nvPicPr>
            <p:cNvPr id="10" name="图片占位符 5">
              <a:extLst>
                <a:ext uri="{FF2B5EF4-FFF2-40B4-BE49-F238E27FC236}">
                  <a16:creationId xmlns:a16="http://schemas.microsoft.com/office/drawing/2014/main" id="{019C14F7-6600-40D5-B7FF-EA4120803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1145" r="21145"/>
            <a:stretch>
              <a:fillRect/>
            </a:stretch>
          </p:blipFill>
          <p:spPr>
            <a:xfrm>
              <a:off x="8825224" y="2105025"/>
              <a:ext cx="1892764" cy="2188170"/>
            </a:xfrm>
            <a:custGeom>
              <a:avLst/>
              <a:gdLst>
                <a:gd name="connsiteX0" fmla="*/ 0 w 4351338"/>
                <a:gd name="connsiteY0" fmla="*/ 2463800 h 4927600"/>
                <a:gd name="connsiteX1" fmla="*/ 1087835 w 4351338"/>
                <a:gd name="connsiteY1" fmla="*/ 1 h 4927600"/>
                <a:gd name="connsiteX2" fmla="*/ 3263504 w 4351338"/>
                <a:gd name="connsiteY2" fmla="*/ 1 h 4927600"/>
                <a:gd name="connsiteX3" fmla="*/ 4351338 w 4351338"/>
                <a:gd name="connsiteY3" fmla="*/ 2463800 h 4927600"/>
                <a:gd name="connsiteX4" fmla="*/ 3263504 w 4351338"/>
                <a:gd name="connsiteY4" fmla="*/ 4927599 h 4927600"/>
                <a:gd name="connsiteX5" fmla="*/ 1087835 w 4351338"/>
                <a:gd name="connsiteY5" fmla="*/ 4927599 h 4927600"/>
                <a:gd name="connsiteX6" fmla="*/ 0 w 4351338"/>
                <a:gd name="connsiteY6" fmla="*/ 2463800 h 4927600"/>
                <a:gd name="connsiteX0" fmla="*/ 0 w 4351338"/>
                <a:gd name="connsiteY0" fmla="*/ 2475830 h 4939629"/>
                <a:gd name="connsiteX1" fmla="*/ 2122551 w 4351338"/>
                <a:gd name="connsiteY1" fmla="*/ 0 h 4939629"/>
                <a:gd name="connsiteX2" fmla="*/ 3263504 w 4351338"/>
                <a:gd name="connsiteY2" fmla="*/ 12031 h 4939629"/>
                <a:gd name="connsiteX3" fmla="*/ 4351338 w 4351338"/>
                <a:gd name="connsiteY3" fmla="*/ 2475830 h 4939629"/>
                <a:gd name="connsiteX4" fmla="*/ 3263504 w 4351338"/>
                <a:gd name="connsiteY4" fmla="*/ 4939629 h 4939629"/>
                <a:gd name="connsiteX5" fmla="*/ 1087835 w 4351338"/>
                <a:gd name="connsiteY5" fmla="*/ 4939629 h 4939629"/>
                <a:gd name="connsiteX6" fmla="*/ 0 w 4351338"/>
                <a:gd name="connsiteY6" fmla="*/ 2475830 h 4939629"/>
                <a:gd name="connsiteX0" fmla="*/ 0 w 4291180"/>
                <a:gd name="connsiteY0" fmla="*/ 2475830 h 4939629"/>
                <a:gd name="connsiteX1" fmla="*/ 2122551 w 4291180"/>
                <a:gd name="connsiteY1" fmla="*/ 0 h 4939629"/>
                <a:gd name="connsiteX2" fmla="*/ 3263504 w 4291180"/>
                <a:gd name="connsiteY2" fmla="*/ 12031 h 4939629"/>
                <a:gd name="connsiteX3" fmla="*/ 4291180 w 4291180"/>
                <a:gd name="connsiteY3" fmla="*/ 1236577 h 4939629"/>
                <a:gd name="connsiteX4" fmla="*/ 3263504 w 4291180"/>
                <a:gd name="connsiteY4" fmla="*/ 4939629 h 4939629"/>
                <a:gd name="connsiteX5" fmla="*/ 1087835 w 4291180"/>
                <a:gd name="connsiteY5" fmla="*/ 4939629 h 4939629"/>
                <a:gd name="connsiteX6" fmla="*/ 0 w 4291180"/>
                <a:gd name="connsiteY6" fmla="*/ 2475830 h 4939629"/>
                <a:gd name="connsiteX0" fmla="*/ 0 w 4243053"/>
                <a:gd name="connsiteY0" fmla="*/ 1236578 h 4939629"/>
                <a:gd name="connsiteX1" fmla="*/ 2074424 w 4243053"/>
                <a:gd name="connsiteY1" fmla="*/ 0 h 4939629"/>
                <a:gd name="connsiteX2" fmla="*/ 3215377 w 4243053"/>
                <a:gd name="connsiteY2" fmla="*/ 12031 h 4939629"/>
                <a:gd name="connsiteX3" fmla="*/ 4243053 w 4243053"/>
                <a:gd name="connsiteY3" fmla="*/ 1236577 h 4939629"/>
                <a:gd name="connsiteX4" fmla="*/ 3215377 w 4243053"/>
                <a:gd name="connsiteY4" fmla="*/ 4939629 h 4939629"/>
                <a:gd name="connsiteX5" fmla="*/ 1039708 w 4243053"/>
                <a:gd name="connsiteY5" fmla="*/ 4939629 h 4939629"/>
                <a:gd name="connsiteX6" fmla="*/ 0 w 4243053"/>
                <a:gd name="connsiteY6" fmla="*/ 1236578 h 4939629"/>
                <a:gd name="connsiteX0" fmla="*/ 0 w 4243053"/>
                <a:gd name="connsiteY0" fmla="*/ 1236578 h 4939629"/>
                <a:gd name="connsiteX1" fmla="*/ 2074424 w 4243053"/>
                <a:gd name="connsiteY1" fmla="*/ 0 h 4939629"/>
                <a:gd name="connsiteX2" fmla="*/ 3215377 w 4243053"/>
                <a:gd name="connsiteY2" fmla="*/ 12031 h 4939629"/>
                <a:gd name="connsiteX3" fmla="*/ 4243053 w 4243053"/>
                <a:gd name="connsiteY3" fmla="*/ 1236577 h 4939629"/>
                <a:gd name="connsiteX4" fmla="*/ 3215377 w 4243053"/>
                <a:gd name="connsiteY4" fmla="*/ 4939629 h 4939629"/>
                <a:gd name="connsiteX5" fmla="*/ 4993 w 4243053"/>
                <a:gd name="connsiteY5" fmla="*/ 3712408 h 4939629"/>
                <a:gd name="connsiteX6" fmla="*/ 0 w 4243053"/>
                <a:gd name="connsiteY6" fmla="*/ 1236578 h 4939629"/>
                <a:gd name="connsiteX0" fmla="*/ 0 w 4243053"/>
                <a:gd name="connsiteY0" fmla="*/ 1236578 h 4927597"/>
                <a:gd name="connsiteX1" fmla="*/ 2074424 w 4243053"/>
                <a:gd name="connsiteY1" fmla="*/ 0 h 4927597"/>
                <a:gd name="connsiteX2" fmla="*/ 3215377 w 4243053"/>
                <a:gd name="connsiteY2" fmla="*/ 12031 h 4927597"/>
                <a:gd name="connsiteX3" fmla="*/ 4243053 w 4243053"/>
                <a:gd name="connsiteY3" fmla="*/ 1236577 h 4927597"/>
                <a:gd name="connsiteX4" fmla="*/ 2144567 w 4243053"/>
                <a:gd name="connsiteY4" fmla="*/ 4927597 h 4927597"/>
                <a:gd name="connsiteX5" fmla="*/ 4993 w 4243053"/>
                <a:gd name="connsiteY5" fmla="*/ 3712408 h 4927597"/>
                <a:gd name="connsiteX6" fmla="*/ 0 w 4243053"/>
                <a:gd name="connsiteY6" fmla="*/ 1236578 h 4927597"/>
                <a:gd name="connsiteX0" fmla="*/ 0 w 4255085"/>
                <a:gd name="connsiteY0" fmla="*/ 1236578 h 4927597"/>
                <a:gd name="connsiteX1" fmla="*/ 2074424 w 4255085"/>
                <a:gd name="connsiteY1" fmla="*/ 0 h 4927597"/>
                <a:gd name="connsiteX2" fmla="*/ 3215377 w 4255085"/>
                <a:gd name="connsiteY2" fmla="*/ 12031 h 4927597"/>
                <a:gd name="connsiteX3" fmla="*/ 4255085 w 4255085"/>
                <a:gd name="connsiteY3" fmla="*/ 3703051 h 4927597"/>
                <a:gd name="connsiteX4" fmla="*/ 2144567 w 4255085"/>
                <a:gd name="connsiteY4" fmla="*/ 4927597 h 4927597"/>
                <a:gd name="connsiteX5" fmla="*/ 4993 w 4255085"/>
                <a:gd name="connsiteY5" fmla="*/ 3712408 h 4927597"/>
                <a:gd name="connsiteX6" fmla="*/ 0 w 4255085"/>
                <a:gd name="connsiteY6" fmla="*/ 1236578 h 4927597"/>
                <a:gd name="connsiteX0" fmla="*/ 0 w 4255085"/>
                <a:gd name="connsiteY0" fmla="*/ 1236578 h 4927597"/>
                <a:gd name="connsiteX1" fmla="*/ 2074424 w 4255085"/>
                <a:gd name="connsiteY1" fmla="*/ 0 h 4927597"/>
                <a:gd name="connsiteX2" fmla="*/ 4238062 w 4255085"/>
                <a:gd name="connsiteY2" fmla="*/ 1227220 h 4927597"/>
                <a:gd name="connsiteX3" fmla="*/ 4255085 w 4255085"/>
                <a:gd name="connsiteY3" fmla="*/ 3703051 h 4927597"/>
                <a:gd name="connsiteX4" fmla="*/ 2144567 w 4255085"/>
                <a:gd name="connsiteY4" fmla="*/ 4927597 h 4927597"/>
                <a:gd name="connsiteX5" fmla="*/ 4993 w 4255085"/>
                <a:gd name="connsiteY5" fmla="*/ 3712408 h 4927597"/>
                <a:gd name="connsiteX6" fmla="*/ 0 w 4255085"/>
                <a:gd name="connsiteY6" fmla="*/ 1236578 h 4927597"/>
                <a:gd name="connsiteX0" fmla="*/ 0 w 4255085"/>
                <a:gd name="connsiteY0" fmla="*/ 1219216 h 4910235"/>
                <a:gd name="connsiteX1" fmla="*/ 2114936 w 4255085"/>
                <a:gd name="connsiteY1" fmla="*/ 0 h 4910235"/>
                <a:gd name="connsiteX2" fmla="*/ 4238062 w 4255085"/>
                <a:gd name="connsiteY2" fmla="*/ 1209858 h 4910235"/>
                <a:gd name="connsiteX3" fmla="*/ 4255085 w 4255085"/>
                <a:gd name="connsiteY3" fmla="*/ 3685689 h 4910235"/>
                <a:gd name="connsiteX4" fmla="*/ 2144567 w 4255085"/>
                <a:gd name="connsiteY4" fmla="*/ 4910235 h 4910235"/>
                <a:gd name="connsiteX5" fmla="*/ 4993 w 4255085"/>
                <a:gd name="connsiteY5" fmla="*/ 3695046 h 4910235"/>
                <a:gd name="connsiteX6" fmla="*/ 0 w 4255085"/>
                <a:gd name="connsiteY6" fmla="*/ 1219216 h 4910235"/>
                <a:gd name="connsiteX0" fmla="*/ 0 w 4261211"/>
                <a:gd name="connsiteY0" fmla="*/ 1219216 h 4910235"/>
                <a:gd name="connsiteX1" fmla="*/ 2114936 w 4261211"/>
                <a:gd name="connsiteY1" fmla="*/ 0 h 4910235"/>
                <a:gd name="connsiteX2" fmla="*/ 4261211 w 4261211"/>
                <a:gd name="connsiteY2" fmla="*/ 1221433 h 4910235"/>
                <a:gd name="connsiteX3" fmla="*/ 4255085 w 4261211"/>
                <a:gd name="connsiteY3" fmla="*/ 3685689 h 4910235"/>
                <a:gd name="connsiteX4" fmla="*/ 2144567 w 4261211"/>
                <a:gd name="connsiteY4" fmla="*/ 4910235 h 4910235"/>
                <a:gd name="connsiteX5" fmla="*/ 4993 w 4261211"/>
                <a:gd name="connsiteY5" fmla="*/ 3695046 h 4910235"/>
                <a:gd name="connsiteX6" fmla="*/ 0 w 4261211"/>
                <a:gd name="connsiteY6" fmla="*/ 1219216 h 4910235"/>
                <a:gd name="connsiteX0" fmla="*/ 0 w 4266998"/>
                <a:gd name="connsiteY0" fmla="*/ 1219216 h 4910235"/>
                <a:gd name="connsiteX1" fmla="*/ 2120723 w 4266998"/>
                <a:gd name="connsiteY1" fmla="*/ 0 h 4910235"/>
                <a:gd name="connsiteX2" fmla="*/ 4266998 w 4266998"/>
                <a:gd name="connsiteY2" fmla="*/ 1221433 h 4910235"/>
                <a:gd name="connsiteX3" fmla="*/ 4260872 w 4266998"/>
                <a:gd name="connsiteY3" fmla="*/ 3685689 h 4910235"/>
                <a:gd name="connsiteX4" fmla="*/ 2150354 w 4266998"/>
                <a:gd name="connsiteY4" fmla="*/ 4910235 h 4910235"/>
                <a:gd name="connsiteX5" fmla="*/ 10780 w 4266998"/>
                <a:gd name="connsiteY5" fmla="*/ 3695046 h 4910235"/>
                <a:gd name="connsiteX6" fmla="*/ 0 w 4266998"/>
                <a:gd name="connsiteY6" fmla="*/ 1219216 h 4910235"/>
                <a:gd name="connsiteX0" fmla="*/ 1198 w 4268196"/>
                <a:gd name="connsiteY0" fmla="*/ 1219216 h 4910235"/>
                <a:gd name="connsiteX1" fmla="*/ 2121921 w 4268196"/>
                <a:gd name="connsiteY1" fmla="*/ 0 h 4910235"/>
                <a:gd name="connsiteX2" fmla="*/ 4268196 w 4268196"/>
                <a:gd name="connsiteY2" fmla="*/ 1221433 h 4910235"/>
                <a:gd name="connsiteX3" fmla="*/ 4262070 w 4268196"/>
                <a:gd name="connsiteY3" fmla="*/ 3685689 h 4910235"/>
                <a:gd name="connsiteX4" fmla="*/ 2151552 w 4268196"/>
                <a:gd name="connsiteY4" fmla="*/ 4910235 h 4910235"/>
                <a:gd name="connsiteX5" fmla="*/ 403 w 4268196"/>
                <a:gd name="connsiteY5" fmla="*/ 3689259 h 4910235"/>
                <a:gd name="connsiteX6" fmla="*/ 1198 w 4268196"/>
                <a:gd name="connsiteY6" fmla="*/ 1219216 h 4910235"/>
                <a:gd name="connsiteX0" fmla="*/ 1198 w 4268196"/>
                <a:gd name="connsiteY0" fmla="*/ 1219216 h 4921810"/>
                <a:gd name="connsiteX1" fmla="*/ 2121921 w 4268196"/>
                <a:gd name="connsiteY1" fmla="*/ 0 h 4921810"/>
                <a:gd name="connsiteX2" fmla="*/ 4268196 w 4268196"/>
                <a:gd name="connsiteY2" fmla="*/ 1221433 h 4921810"/>
                <a:gd name="connsiteX3" fmla="*/ 4262070 w 4268196"/>
                <a:gd name="connsiteY3" fmla="*/ 3685689 h 4921810"/>
                <a:gd name="connsiteX4" fmla="*/ 2134190 w 4268196"/>
                <a:gd name="connsiteY4" fmla="*/ 4921810 h 4921810"/>
                <a:gd name="connsiteX5" fmla="*/ 403 w 4268196"/>
                <a:gd name="connsiteY5" fmla="*/ 3689259 h 4921810"/>
                <a:gd name="connsiteX6" fmla="*/ 1198 w 4268196"/>
                <a:gd name="connsiteY6" fmla="*/ 1219216 h 4921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68196" h="4921810">
                  <a:moveTo>
                    <a:pt x="1198" y="1219216"/>
                  </a:moveTo>
                  <a:lnTo>
                    <a:pt x="2121921" y="0"/>
                  </a:lnTo>
                  <a:lnTo>
                    <a:pt x="4268196" y="1221433"/>
                  </a:lnTo>
                  <a:lnTo>
                    <a:pt x="4262070" y="3685689"/>
                  </a:lnTo>
                  <a:lnTo>
                    <a:pt x="2134190" y="4921810"/>
                  </a:lnTo>
                  <a:lnTo>
                    <a:pt x="403" y="3689259"/>
                  </a:lnTo>
                  <a:cubicBezTo>
                    <a:pt x="-1261" y="2863982"/>
                    <a:pt x="2862" y="2044493"/>
                    <a:pt x="1198" y="1219216"/>
                  </a:cubicBezTo>
                  <a:close/>
                </a:path>
              </a:pathLst>
            </a:custGeom>
            <a:effectLst>
              <a:outerShdw blurRad="254000" sx="102000" sy="102000" algn="ctr" rotWithShape="0">
                <a:prstClr val="black">
                  <a:alpha val="35000"/>
                </a:prstClr>
              </a:outerShdw>
            </a:effectLst>
          </p:spPr>
        </p:pic>
        <p:grpSp>
          <p:nvGrpSpPr>
            <p:cNvPr id="38926" name="组合 10">
              <a:extLst>
                <a:ext uri="{FF2B5EF4-FFF2-40B4-BE49-F238E27FC236}">
                  <a16:creationId xmlns:a16="http://schemas.microsoft.com/office/drawing/2014/main" id="{72EDFE5F-7832-4814-A612-2CE0E80DB2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0275" y="4471180"/>
              <a:ext cx="2933700" cy="1276678"/>
              <a:chOff x="930133" y="4471318"/>
              <a:chExt cx="2933620" cy="1276275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74E964E-1C4D-492B-A691-EC66E669385F}"/>
                  </a:ext>
                </a:extLst>
              </p:cNvPr>
              <p:cNvSpPr/>
              <p:nvPr/>
            </p:nvSpPr>
            <p:spPr>
              <a:xfrm>
                <a:off x="1557606" y="4471318"/>
                <a:ext cx="1637279" cy="49030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zh-CN" altLang="en-US" sz="1176" kern="0" dirty="0">
                    <a:solidFill>
                      <a:schemeClr val="bg1"/>
                    </a:solidFill>
                    <a:latin typeface="方正大标宋简体" panose="02010601030101010101" pitchFamily="2" charset="-122"/>
                    <a:ea typeface="方正大标宋简体" panose="02010601030101010101" pitchFamily="2" charset="-122"/>
                    <a:cs typeface="Times New Roman" panose="02020603050405020304" pitchFamily="18" charset="0"/>
                  </a:rPr>
                  <a:t>调查群体</a:t>
                </a:r>
                <a:endParaRPr lang="en-US" altLang="zh-CN" sz="1176" kern="0" dirty="0">
                  <a:solidFill>
                    <a:schemeClr val="bg1"/>
                  </a:solidFill>
                  <a:latin typeface="方正大标宋简体" panose="02010601030101010101" pitchFamily="2" charset="-122"/>
                  <a:ea typeface="方正大标宋简体" panose="02010601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940" name="TextBox 11">
                <a:extLst>
                  <a:ext uri="{FF2B5EF4-FFF2-40B4-BE49-F238E27FC236}">
                    <a16:creationId xmlns:a16="http://schemas.microsoft.com/office/drawing/2014/main" id="{80191B77-1E36-4532-AAC4-50AD1A43CE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30133" y="5064717"/>
                <a:ext cx="2933620" cy="6828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662">
                    <a:solidFill>
                      <a:schemeClr val="bg1"/>
                    </a:solidFill>
                    <a:latin typeface="方正中等线_GBK"/>
                    <a:ea typeface="方正中等线_GBK"/>
                    <a:cs typeface="Segoe UI" panose="020B0502040204020203" pitchFamily="34" charset="0"/>
                  </a:rPr>
                  <a:t>样本多为在校学生，性别和操作系统分部较均匀</a:t>
                </a:r>
                <a:endParaRPr lang="en-US" altLang="zh-CN" sz="662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Segoe UI" panose="020B0502040204020203" pitchFamily="34" charset="0"/>
                </a:endParaRPr>
              </a:p>
            </p:txBody>
          </p:sp>
          <p:grpSp>
            <p:nvGrpSpPr>
              <p:cNvPr id="38941" name="组合 20">
                <a:extLst>
                  <a:ext uri="{FF2B5EF4-FFF2-40B4-BE49-F238E27FC236}">
                    <a16:creationId xmlns:a16="http://schemas.microsoft.com/office/drawing/2014/main" id="{5E765B9A-2F14-4F94-8892-23C7574B41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18473" y="4948693"/>
                <a:ext cx="498522" cy="0"/>
                <a:chOff x="738757" y="3437639"/>
                <a:chExt cx="436584" cy="0"/>
              </a:xfrm>
            </p:grpSpPr>
            <p:cxnSp>
              <p:nvCxnSpPr>
                <p:cNvPr id="15" name="直接连接符 14">
                  <a:extLst>
                    <a:ext uri="{FF2B5EF4-FFF2-40B4-BE49-F238E27FC236}">
                      <a16:creationId xmlns:a16="http://schemas.microsoft.com/office/drawing/2014/main" id="{466C3F9D-5D02-43B3-AD71-59712D87A2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2654" y="2146776242"/>
                  <a:ext cx="322710" cy="0"/>
                </a:xfrm>
                <a:prstGeom prst="line">
                  <a:avLst/>
                </a:prstGeom>
                <a:ln w="12700" cap="rnd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srgbClr val="92D050">
                      <a:alpha val="40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>
                  <a:extLst>
                    <a:ext uri="{FF2B5EF4-FFF2-40B4-BE49-F238E27FC236}">
                      <a16:creationId xmlns:a16="http://schemas.microsoft.com/office/drawing/2014/main" id="{77AE4982-58A0-4068-8326-D3A933119013}"/>
                    </a:ext>
                  </a:extLst>
                </p:cNvPr>
                <p:cNvCxnSpPr/>
                <p:nvPr/>
              </p:nvCxnSpPr>
              <p:spPr>
                <a:xfrm flipH="1">
                  <a:off x="738972" y="2146776242"/>
                  <a:ext cx="75176" cy="0"/>
                </a:xfrm>
                <a:prstGeom prst="line">
                  <a:avLst/>
                </a:prstGeom>
                <a:ln w="12700" cap="rnd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srgbClr val="92D050">
                      <a:alpha val="40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8927" name="组合 16">
              <a:extLst>
                <a:ext uri="{FF2B5EF4-FFF2-40B4-BE49-F238E27FC236}">
                  <a16:creationId xmlns:a16="http://schemas.microsoft.com/office/drawing/2014/main" id="{D77C521A-22BF-468F-9FB8-00BA1AC953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02163" y="4471182"/>
              <a:ext cx="2933700" cy="1413963"/>
              <a:chOff x="4602540" y="4471321"/>
              <a:chExt cx="2933620" cy="1413517"/>
            </a:xfrm>
          </p:grpSpPr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A925CB19-FDAF-4B65-BC10-92E5FA6A27F8}"/>
                  </a:ext>
                </a:extLst>
              </p:cNvPr>
              <p:cNvSpPr/>
              <p:nvPr/>
            </p:nvSpPr>
            <p:spPr>
              <a:xfrm>
                <a:off x="5230589" y="4471321"/>
                <a:ext cx="1637279" cy="49030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zh-CN" altLang="en-US" sz="1176" kern="0" dirty="0">
                    <a:solidFill>
                      <a:schemeClr val="bg1"/>
                    </a:solidFill>
                    <a:latin typeface="方正大标宋简体" panose="02010601030101010101" pitchFamily="2" charset="-122"/>
                    <a:ea typeface="方正大标宋简体" panose="02010601030101010101" pitchFamily="2" charset="-122"/>
                    <a:cs typeface="Times New Roman" panose="02020603050405020304" pitchFamily="18" charset="0"/>
                  </a:rPr>
                  <a:t>早起需求</a:t>
                </a:r>
                <a:endParaRPr lang="en-US" altLang="zh-CN" sz="1176" kern="0" dirty="0">
                  <a:solidFill>
                    <a:schemeClr val="bg1"/>
                  </a:solidFill>
                  <a:latin typeface="方正大标宋简体" panose="02010601030101010101" pitchFamily="2" charset="-122"/>
                  <a:ea typeface="方正大标宋简体" panose="02010601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935" name="TextBox 11">
                <a:extLst>
                  <a:ext uri="{FF2B5EF4-FFF2-40B4-BE49-F238E27FC236}">
                    <a16:creationId xmlns:a16="http://schemas.microsoft.com/office/drawing/2014/main" id="{70D0BB6E-5971-4BE2-B40D-881EF05C50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02540" y="4927475"/>
                <a:ext cx="2933620" cy="957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indent="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lang="en-US" altLang="zh-CN" sz="662" dirty="0">
                    <a:solidFill>
                      <a:schemeClr val="bg1"/>
                    </a:solidFill>
                    <a:latin typeface="方正中等线_GBK"/>
                    <a:ea typeface="微软雅黑 Light" panose="020B0502040204020203" pitchFamily="34" charset="-122"/>
                    <a:cs typeface="Segoe UI" panose="020B0502040204020203" pitchFamily="34" charset="0"/>
                  </a:rPr>
                  <a:t>1.  </a:t>
                </a:r>
                <a:r>
                  <a:rPr lang="zh-CN" altLang="en-US" sz="662" dirty="0">
                    <a:solidFill>
                      <a:schemeClr val="bg1"/>
                    </a:solidFill>
                    <a:latin typeface="方正中等线_GBK"/>
                    <a:ea typeface="微软雅黑 Light" panose="020B0502040204020203" pitchFamily="34" charset="-122"/>
                    <a:cs typeface="Segoe UI" panose="020B0502040204020203" pitchFamily="34" charset="0"/>
                  </a:rPr>
                  <a:t>样本显示目前大学生普遍具有早起需求，但却很难做到自主早起</a:t>
                </a:r>
                <a:endParaRPr lang="en-US" altLang="zh-CN" sz="662" dirty="0">
                  <a:solidFill>
                    <a:schemeClr val="bg1"/>
                  </a:solidFill>
                  <a:latin typeface="方正中等线_GBK"/>
                  <a:ea typeface="微软雅黑 Light" panose="020B0502040204020203" pitchFamily="34" charset="-122"/>
                  <a:cs typeface="Segoe UI" panose="020B0502040204020203" pitchFamily="34" charset="0"/>
                </a:endParaRPr>
              </a:p>
              <a:p>
                <a:pPr indent="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lang="en-US" altLang="zh-CN" sz="662" dirty="0">
                    <a:solidFill>
                      <a:schemeClr val="bg1"/>
                    </a:solidFill>
                    <a:latin typeface="方正中等线_GBK"/>
                    <a:ea typeface="微软雅黑 Light" panose="020B0502040204020203" pitchFamily="34" charset="-122"/>
                    <a:cs typeface="Segoe UI" panose="020B0502040204020203" pitchFamily="34" charset="0"/>
                  </a:rPr>
                  <a:t>2.  </a:t>
                </a:r>
                <a:r>
                  <a:rPr lang="zh-CN" altLang="en-US" sz="662" dirty="0">
                    <a:solidFill>
                      <a:schemeClr val="bg1"/>
                    </a:solidFill>
                    <a:latin typeface="方正中等线_GBK"/>
                    <a:ea typeface="微软雅黑 Light" panose="020B0502040204020203" pitchFamily="34" charset="-122"/>
                    <a:cs typeface="Segoe UI" panose="020B0502040204020203" pitchFamily="34" charset="0"/>
                  </a:rPr>
                  <a:t>为早起打卡服务充值的意愿不强烈</a:t>
                </a:r>
                <a:endParaRPr lang="en-US" altLang="zh-CN" sz="662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Segoe UI" panose="020B0502040204020203" pitchFamily="34" charset="0"/>
                </a:endParaRPr>
              </a:p>
            </p:txBody>
          </p:sp>
          <p:grpSp>
            <p:nvGrpSpPr>
              <p:cNvPr id="38936" name="组合 30">
                <a:extLst>
                  <a:ext uri="{FF2B5EF4-FFF2-40B4-BE49-F238E27FC236}">
                    <a16:creationId xmlns:a16="http://schemas.microsoft.com/office/drawing/2014/main" id="{24599424-797B-45CE-86CF-EBA3EF4BF5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90880" y="4948693"/>
                <a:ext cx="498522" cy="0"/>
                <a:chOff x="738757" y="3437639"/>
                <a:chExt cx="436584" cy="0"/>
              </a:xfrm>
            </p:grpSpPr>
            <p:cxnSp>
              <p:nvCxnSpPr>
                <p:cNvPr id="21" name="直接连接符 20">
                  <a:extLst>
                    <a:ext uri="{FF2B5EF4-FFF2-40B4-BE49-F238E27FC236}">
                      <a16:creationId xmlns:a16="http://schemas.microsoft.com/office/drawing/2014/main" id="{1C016F3A-722D-45EE-8356-3179D62803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3159" y="2146776245"/>
                  <a:ext cx="322710" cy="0"/>
                </a:xfrm>
                <a:prstGeom prst="line">
                  <a:avLst/>
                </a:prstGeom>
                <a:ln w="12700" cap="rnd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srgbClr val="92D050">
                      <a:alpha val="40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>
                  <a:extLst>
                    <a:ext uri="{FF2B5EF4-FFF2-40B4-BE49-F238E27FC236}">
                      <a16:creationId xmlns:a16="http://schemas.microsoft.com/office/drawing/2014/main" id="{2AB90166-E801-4EBD-B694-1A528F2579E4}"/>
                    </a:ext>
                  </a:extLst>
                </p:cNvPr>
                <p:cNvCxnSpPr/>
                <p:nvPr/>
              </p:nvCxnSpPr>
              <p:spPr>
                <a:xfrm flipH="1">
                  <a:off x="739477" y="2146776245"/>
                  <a:ext cx="75176" cy="0"/>
                </a:xfrm>
                <a:prstGeom prst="line">
                  <a:avLst/>
                </a:prstGeom>
                <a:ln w="12700" cap="rnd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srgbClr val="92D050">
                      <a:alpha val="40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8928" name="组合 4">
              <a:extLst>
                <a:ext uri="{FF2B5EF4-FFF2-40B4-BE49-F238E27FC236}">
                  <a16:creationId xmlns:a16="http://schemas.microsoft.com/office/drawing/2014/main" id="{C426A7E3-7ABB-4491-BDD4-FEEA1B5806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75639" y="4471183"/>
              <a:ext cx="3100652" cy="1551134"/>
              <a:chOff x="8274948" y="4471321"/>
              <a:chExt cx="3100567" cy="1550644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50198394-60CC-4841-BC99-6DDAAF342722}"/>
                  </a:ext>
                </a:extLst>
              </p:cNvPr>
              <p:cNvSpPr/>
              <p:nvPr/>
            </p:nvSpPr>
            <p:spPr>
              <a:xfrm>
                <a:off x="8904081" y="4471321"/>
                <a:ext cx="1637279" cy="49030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zh-CN" altLang="en-US" sz="1176" kern="0" dirty="0">
                    <a:solidFill>
                      <a:schemeClr val="bg1"/>
                    </a:solidFill>
                    <a:latin typeface="方正大标宋简体" panose="02010601030101010101" pitchFamily="2" charset="-122"/>
                    <a:ea typeface="方正大标宋简体" panose="02010601030101010101" pitchFamily="2" charset="-122"/>
                    <a:cs typeface="Times New Roman" panose="02020603050405020304" pitchFamily="18" charset="0"/>
                  </a:rPr>
                  <a:t>功能需求</a:t>
                </a:r>
                <a:endParaRPr lang="en-US" altLang="zh-CN" sz="1176" kern="0" dirty="0">
                  <a:solidFill>
                    <a:schemeClr val="bg1"/>
                  </a:solidFill>
                  <a:latin typeface="方正大标宋简体" panose="02010601030101010101" pitchFamily="2" charset="-122"/>
                  <a:ea typeface="方正大标宋简体" panose="02010601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930" name="TextBox 11">
                <a:extLst>
                  <a:ext uri="{FF2B5EF4-FFF2-40B4-BE49-F238E27FC236}">
                    <a16:creationId xmlns:a16="http://schemas.microsoft.com/office/drawing/2014/main" id="{C1AC33B7-4726-4A77-9F0E-57252DFE55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274948" y="4790348"/>
                <a:ext cx="3100567" cy="12316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>
                <a:lvl1pPr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indent="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lang="en-US" altLang="zh-CN" sz="662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Segoe UI" panose="020B0502040204020203" pitchFamily="34" charset="0"/>
                  </a:rPr>
                  <a:t>1.  </a:t>
                </a:r>
                <a:r>
                  <a:rPr lang="zh-CN" altLang="en-US" sz="662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Segoe UI" panose="020B0502040204020203" pitchFamily="34" charset="0"/>
                  </a:rPr>
                  <a:t>金钱激励模式最受欢迎</a:t>
                </a:r>
                <a:endParaRPr lang="en-US" altLang="zh-CN" sz="662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Segoe UI" panose="020B0502040204020203" pitchFamily="34" charset="0"/>
                </a:endParaRPr>
              </a:p>
              <a:p>
                <a:pPr indent="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lang="en-US" altLang="zh-CN" sz="662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Segoe UI" panose="020B0502040204020203" pitchFamily="34" charset="0"/>
                  </a:rPr>
                  <a:t>2.  </a:t>
                </a:r>
                <a:r>
                  <a:rPr lang="zh-CN" altLang="en-US" sz="662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Segoe UI" panose="020B0502040204020203" pitchFamily="34" charset="0"/>
                  </a:rPr>
                  <a:t>用户对奖励模式（资金池模式）的倾向要多于惩罚模式（监督人模式）</a:t>
                </a:r>
                <a:endParaRPr lang="en-US" altLang="zh-CN" sz="662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Segoe UI" panose="020B0502040204020203" pitchFamily="34" charset="0"/>
                </a:endParaRPr>
              </a:p>
              <a:p>
                <a:pPr indent="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lang="en-US" altLang="zh-CN" sz="662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Segoe UI" panose="020B0502040204020203" pitchFamily="34" charset="0"/>
                  </a:rPr>
                  <a:t>3.  </a:t>
                </a:r>
                <a:r>
                  <a:rPr lang="zh-CN" altLang="en-US" sz="662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Segoe UI" panose="020B0502040204020203" pitchFamily="34" charset="0"/>
                  </a:rPr>
                  <a:t>门票金额设置不宜过大</a:t>
                </a:r>
                <a:endParaRPr lang="en-US" altLang="zh-CN" sz="662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Segoe UI" panose="020B0502040204020203" pitchFamily="34" charset="0"/>
                </a:endParaRPr>
              </a:p>
            </p:txBody>
          </p:sp>
          <p:grpSp>
            <p:nvGrpSpPr>
              <p:cNvPr id="38931" name="组合 35">
                <a:extLst>
                  <a:ext uri="{FF2B5EF4-FFF2-40B4-BE49-F238E27FC236}">
                    <a16:creationId xmlns:a16="http://schemas.microsoft.com/office/drawing/2014/main" id="{BABBE641-57DF-4DF3-846B-79F1F0C0CA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63288" y="4948693"/>
                <a:ext cx="498522" cy="0"/>
                <a:chOff x="738757" y="3437639"/>
                <a:chExt cx="436584" cy="0"/>
              </a:xfrm>
            </p:grpSpPr>
            <p:cxnSp>
              <p:nvCxnSpPr>
                <p:cNvPr id="27" name="直接连接符 26">
                  <a:extLst>
                    <a:ext uri="{FF2B5EF4-FFF2-40B4-BE49-F238E27FC236}">
                      <a16:creationId xmlns:a16="http://schemas.microsoft.com/office/drawing/2014/main" id="{767F1A87-C918-4362-9C31-E15EB361BB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76111" y="2146776245"/>
                  <a:ext cx="322710" cy="0"/>
                </a:xfrm>
                <a:prstGeom prst="line">
                  <a:avLst/>
                </a:prstGeom>
                <a:ln w="12700" cap="rnd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srgbClr val="92D050">
                      <a:alpha val="40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>
                  <a:extLst>
                    <a:ext uri="{FF2B5EF4-FFF2-40B4-BE49-F238E27FC236}">
                      <a16:creationId xmlns:a16="http://schemas.microsoft.com/office/drawing/2014/main" id="{53827096-3B3A-49CC-B02F-2A8C2E94F69F}"/>
                    </a:ext>
                  </a:extLst>
                </p:cNvPr>
                <p:cNvCxnSpPr/>
                <p:nvPr/>
              </p:nvCxnSpPr>
              <p:spPr>
                <a:xfrm flipH="1">
                  <a:off x="762429" y="2146776245"/>
                  <a:ext cx="75177" cy="0"/>
                </a:xfrm>
                <a:prstGeom prst="line">
                  <a:avLst/>
                </a:prstGeom>
                <a:ln w="12700" cap="rnd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srgbClr val="92D050">
                      <a:alpha val="40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Box 5" hidden="1">
            <a:extLst>
              <a:ext uri="{FF2B5EF4-FFF2-40B4-BE49-F238E27FC236}">
                <a16:creationId xmlns:a16="http://schemas.microsoft.com/office/drawing/2014/main" id="{ECE6BE2C-DB3C-4172-A476-9F596DABF9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109" y="1436256"/>
            <a:ext cx="1428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9939" name="矩形 6" hidden="1">
            <a:extLst>
              <a:ext uri="{FF2B5EF4-FFF2-40B4-BE49-F238E27FC236}">
                <a16:creationId xmlns:a16="http://schemas.microsoft.com/office/drawing/2014/main" id="{506E2380-DAF6-4F90-8E80-385763151D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109" y="2223805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9940" name="矩形 7" hidden="1">
            <a:extLst>
              <a:ext uri="{FF2B5EF4-FFF2-40B4-BE49-F238E27FC236}">
                <a16:creationId xmlns:a16="http://schemas.microsoft.com/office/drawing/2014/main" id="{F8D426AC-5AEB-4473-978B-F1D1D1FD3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3116360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9941" name="矩形 8" hidden="1">
            <a:extLst>
              <a:ext uri="{FF2B5EF4-FFF2-40B4-BE49-F238E27FC236}">
                <a16:creationId xmlns:a16="http://schemas.microsoft.com/office/drawing/2014/main" id="{FB65CCD3-0110-46C1-8A57-B1F4729B68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4061419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9942" name="矩形 6">
            <a:extLst>
              <a:ext uri="{FF2B5EF4-FFF2-40B4-BE49-F238E27FC236}">
                <a16:creationId xmlns:a16="http://schemas.microsoft.com/office/drawing/2014/main" id="{A163F414-0474-461F-A356-C43B00276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870" y="210013"/>
            <a:ext cx="1242648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初步结论</a:t>
            </a:r>
          </a:p>
        </p:txBody>
      </p:sp>
      <p:sp>
        <p:nvSpPr>
          <p:cNvPr id="39943" name="矩形 12">
            <a:extLst>
              <a:ext uri="{FF2B5EF4-FFF2-40B4-BE49-F238E27FC236}">
                <a16:creationId xmlns:a16="http://schemas.microsoft.com/office/drawing/2014/main" id="{BB13E285-C253-448C-B947-85E6A5CFD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3049" y="3149029"/>
            <a:ext cx="2053767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关注界面设计，讨厌广告</a:t>
            </a:r>
          </a:p>
        </p:txBody>
      </p:sp>
      <p:sp>
        <p:nvSpPr>
          <p:cNvPr id="39944" name="矩形 14">
            <a:extLst>
              <a:ext uri="{FF2B5EF4-FFF2-40B4-BE49-F238E27FC236}">
                <a16:creationId xmlns:a16="http://schemas.microsoft.com/office/drawing/2014/main" id="{119E0E04-0F05-43C5-A6F0-4F5DEF175C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5616" y="1895951"/>
            <a:ext cx="2053767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对充值获取服务态度保守</a:t>
            </a:r>
          </a:p>
        </p:txBody>
      </p:sp>
      <p:sp>
        <p:nvSpPr>
          <p:cNvPr id="39945" name="矩形 15">
            <a:extLst>
              <a:ext uri="{FF2B5EF4-FFF2-40B4-BE49-F238E27FC236}">
                <a16:creationId xmlns:a16="http://schemas.microsoft.com/office/drawing/2014/main" id="{779A2BCB-ED08-4018-B774-2E50D6B38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3219" y="1921620"/>
            <a:ext cx="1860948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对金钱激励模式感兴趣</a:t>
            </a:r>
          </a:p>
        </p:txBody>
      </p:sp>
      <p:grpSp>
        <p:nvGrpSpPr>
          <p:cNvPr id="39946" name="Group 5">
            <a:extLst>
              <a:ext uri="{FF2B5EF4-FFF2-40B4-BE49-F238E27FC236}">
                <a16:creationId xmlns:a16="http://schemas.microsoft.com/office/drawing/2014/main" id="{F2BDC137-B7D7-46F3-A278-BD14421E2694}"/>
              </a:ext>
            </a:extLst>
          </p:cNvPr>
          <p:cNvGrpSpPr>
            <a:grpSpLocks/>
          </p:cNvGrpSpPr>
          <p:nvPr/>
        </p:nvGrpSpPr>
        <p:grpSpPr bwMode="auto">
          <a:xfrm>
            <a:off x="2427267" y="1495759"/>
            <a:ext cx="373356" cy="374524"/>
            <a:chOff x="0" y="0"/>
            <a:chExt cx="520701" cy="520701"/>
          </a:xfrm>
        </p:grpSpPr>
        <p:sp>
          <p:nvSpPr>
            <p:cNvPr id="14" name="AutoShape 6">
              <a:extLst>
                <a:ext uri="{FF2B5EF4-FFF2-40B4-BE49-F238E27FC236}">
                  <a16:creationId xmlns:a16="http://schemas.microsoft.com/office/drawing/2014/main" id="{ECA98BA8-FA47-47EF-811A-236906CCF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520701" cy="520701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004E74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15" name="AutoShape 7">
              <a:extLst>
                <a:ext uri="{FF2B5EF4-FFF2-40B4-BE49-F238E27FC236}">
                  <a16:creationId xmlns:a16="http://schemas.microsoft.com/office/drawing/2014/main" id="{85DB816E-1652-4925-AB11-BD743D069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021" y="124904"/>
              <a:ext cx="406798" cy="39579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605" y="2541"/>
                  </a:moveTo>
                  <a:cubicBezTo>
                    <a:pt x="13321" y="4495"/>
                    <a:pt x="13321" y="4495"/>
                    <a:pt x="13321" y="4495"/>
                  </a:cubicBezTo>
                  <a:cubicBezTo>
                    <a:pt x="12274" y="3225"/>
                    <a:pt x="12274" y="3225"/>
                    <a:pt x="12274" y="3225"/>
                  </a:cubicBezTo>
                  <a:cubicBezTo>
                    <a:pt x="10086" y="586"/>
                    <a:pt x="10086" y="586"/>
                    <a:pt x="10086" y="586"/>
                  </a:cubicBezTo>
                  <a:cubicBezTo>
                    <a:pt x="9896" y="781"/>
                    <a:pt x="9896" y="781"/>
                    <a:pt x="9896" y="781"/>
                  </a:cubicBezTo>
                  <a:cubicBezTo>
                    <a:pt x="9610" y="390"/>
                    <a:pt x="9610" y="390"/>
                    <a:pt x="9610" y="390"/>
                  </a:cubicBezTo>
                  <a:cubicBezTo>
                    <a:pt x="6470" y="0"/>
                    <a:pt x="6470" y="0"/>
                    <a:pt x="6470" y="0"/>
                  </a:cubicBezTo>
                  <a:cubicBezTo>
                    <a:pt x="4662" y="3029"/>
                    <a:pt x="4662" y="3029"/>
                    <a:pt x="4662" y="3029"/>
                  </a:cubicBezTo>
                  <a:cubicBezTo>
                    <a:pt x="0" y="5571"/>
                    <a:pt x="0" y="5571"/>
                    <a:pt x="0" y="5571"/>
                  </a:cubicBezTo>
                  <a:cubicBezTo>
                    <a:pt x="1998" y="8307"/>
                    <a:pt x="1998" y="8307"/>
                    <a:pt x="1998" y="8307"/>
                  </a:cubicBezTo>
                  <a:cubicBezTo>
                    <a:pt x="3520" y="10262"/>
                    <a:pt x="3520" y="10262"/>
                    <a:pt x="3520" y="10262"/>
                  </a:cubicBezTo>
                  <a:cubicBezTo>
                    <a:pt x="190" y="13292"/>
                    <a:pt x="190" y="13292"/>
                    <a:pt x="190" y="13292"/>
                  </a:cubicBezTo>
                  <a:cubicBezTo>
                    <a:pt x="7231" y="21502"/>
                    <a:pt x="7231" y="21502"/>
                    <a:pt x="7231" y="21502"/>
                  </a:cubicBezTo>
                  <a:cubicBezTo>
                    <a:pt x="7422" y="21600"/>
                    <a:pt x="7707" y="21600"/>
                    <a:pt x="7992" y="21600"/>
                  </a:cubicBezTo>
                  <a:cubicBezTo>
                    <a:pt x="14844" y="21600"/>
                    <a:pt x="20553" y="16419"/>
                    <a:pt x="21600" y="9676"/>
                  </a:cubicBezTo>
                  <a:lnTo>
                    <a:pt x="15605" y="254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16" name="AutoShape 8">
              <a:extLst>
                <a:ext uri="{FF2B5EF4-FFF2-40B4-BE49-F238E27FC236}">
                  <a16:creationId xmlns:a16="http://schemas.microsoft.com/office/drawing/2014/main" id="{92C754E0-6D85-4101-A273-57EAB9F53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95" y="116793"/>
              <a:ext cx="304284" cy="14923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63" y="21599"/>
                  </a:moveTo>
                  <a:cubicBezTo>
                    <a:pt x="15209" y="21599"/>
                    <a:pt x="19043" y="19518"/>
                    <a:pt x="21599" y="16134"/>
                  </a:cubicBezTo>
                  <a:cubicBezTo>
                    <a:pt x="21472" y="10149"/>
                    <a:pt x="21472" y="10149"/>
                    <a:pt x="21472" y="10149"/>
                  </a:cubicBezTo>
                  <a:cubicBezTo>
                    <a:pt x="21472" y="8327"/>
                    <a:pt x="20833" y="6766"/>
                    <a:pt x="19810" y="6766"/>
                  </a:cubicBezTo>
                  <a:cubicBezTo>
                    <a:pt x="14698" y="6766"/>
                    <a:pt x="14698" y="6766"/>
                    <a:pt x="14698" y="6766"/>
                  </a:cubicBezTo>
                  <a:cubicBezTo>
                    <a:pt x="14442" y="2862"/>
                    <a:pt x="12781" y="0"/>
                    <a:pt x="10863" y="0"/>
                  </a:cubicBezTo>
                  <a:cubicBezTo>
                    <a:pt x="8818" y="0"/>
                    <a:pt x="7157" y="2862"/>
                    <a:pt x="6901" y="7026"/>
                  </a:cubicBezTo>
                  <a:cubicBezTo>
                    <a:pt x="1661" y="7026"/>
                    <a:pt x="1661" y="7026"/>
                    <a:pt x="1661" y="7026"/>
                  </a:cubicBezTo>
                  <a:cubicBezTo>
                    <a:pt x="766" y="7026"/>
                    <a:pt x="0" y="8587"/>
                    <a:pt x="0" y="10409"/>
                  </a:cubicBezTo>
                  <a:cubicBezTo>
                    <a:pt x="127" y="15874"/>
                    <a:pt x="127" y="15874"/>
                    <a:pt x="127" y="15874"/>
                  </a:cubicBezTo>
                  <a:cubicBezTo>
                    <a:pt x="2556" y="19518"/>
                    <a:pt x="6518" y="21599"/>
                    <a:pt x="10863" y="21599"/>
                  </a:cubicBezTo>
                  <a:close/>
                  <a:moveTo>
                    <a:pt x="10863" y="20038"/>
                  </a:moveTo>
                  <a:cubicBezTo>
                    <a:pt x="10097" y="20038"/>
                    <a:pt x="9457" y="19257"/>
                    <a:pt x="9457" y="18737"/>
                  </a:cubicBezTo>
                  <a:cubicBezTo>
                    <a:pt x="9457" y="17956"/>
                    <a:pt x="10097" y="17436"/>
                    <a:pt x="10863" y="17436"/>
                  </a:cubicBezTo>
                  <a:cubicBezTo>
                    <a:pt x="11502" y="17436"/>
                    <a:pt x="12142" y="17956"/>
                    <a:pt x="12142" y="18737"/>
                  </a:cubicBezTo>
                  <a:cubicBezTo>
                    <a:pt x="12142" y="19257"/>
                    <a:pt x="11502" y="20038"/>
                    <a:pt x="10863" y="20038"/>
                  </a:cubicBezTo>
                  <a:close/>
                  <a:moveTo>
                    <a:pt x="10863" y="1821"/>
                  </a:moveTo>
                  <a:cubicBezTo>
                    <a:pt x="12397" y="1821"/>
                    <a:pt x="13803" y="3903"/>
                    <a:pt x="14314" y="6766"/>
                  </a:cubicBezTo>
                  <a:cubicBezTo>
                    <a:pt x="7285" y="7026"/>
                    <a:pt x="7285" y="7026"/>
                    <a:pt x="7285" y="7026"/>
                  </a:cubicBezTo>
                  <a:cubicBezTo>
                    <a:pt x="7668" y="3903"/>
                    <a:pt x="9074" y="1821"/>
                    <a:pt x="10863" y="1821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17" name="AutoShape 9">
              <a:extLst>
                <a:ext uri="{FF2B5EF4-FFF2-40B4-BE49-F238E27FC236}">
                  <a16:creationId xmlns:a16="http://schemas.microsoft.com/office/drawing/2014/main" id="{059C1CCF-4AB1-4947-AA89-CD0E1B6E0D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95" y="238452"/>
              <a:ext cx="304284" cy="13625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472" y="0"/>
                  </a:moveTo>
                  <a:cubicBezTo>
                    <a:pt x="18915" y="3646"/>
                    <a:pt x="15081" y="5890"/>
                    <a:pt x="10736" y="5890"/>
                  </a:cubicBezTo>
                  <a:cubicBezTo>
                    <a:pt x="6518" y="5890"/>
                    <a:pt x="2684" y="3646"/>
                    <a:pt x="0" y="0"/>
                  </a:cubicBezTo>
                  <a:cubicBezTo>
                    <a:pt x="127" y="17953"/>
                    <a:pt x="127" y="17953"/>
                    <a:pt x="127" y="17953"/>
                  </a:cubicBezTo>
                  <a:cubicBezTo>
                    <a:pt x="127" y="20197"/>
                    <a:pt x="894" y="21599"/>
                    <a:pt x="1789" y="21599"/>
                  </a:cubicBezTo>
                  <a:cubicBezTo>
                    <a:pt x="19938" y="21319"/>
                    <a:pt x="19938" y="21319"/>
                    <a:pt x="19938" y="21319"/>
                  </a:cubicBezTo>
                  <a:cubicBezTo>
                    <a:pt x="20833" y="21319"/>
                    <a:pt x="21599" y="19636"/>
                    <a:pt x="21599" y="17672"/>
                  </a:cubicBezTo>
                  <a:lnTo>
                    <a:pt x="21472" y="0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9947" name="Group 10">
            <a:extLst>
              <a:ext uri="{FF2B5EF4-FFF2-40B4-BE49-F238E27FC236}">
                <a16:creationId xmlns:a16="http://schemas.microsoft.com/office/drawing/2014/main" id="{93AC08DF-4796-44DA-B8DB-A8048072A8BD}"/>
              </a:ext>
            </a:extLst>
          </p:cNvPr>
          <p:cNvGrpSpPr>
            <a:grpSpLocks/>
          </p:cNvGrpSpPr>
          <p:nvPr/>
        </p:nvGrpSpPr>
        <p:grpSpPr bwMode="auto">
          <a:xfrm>
            <a:off x="2419099" y="2644998"/>
            <a:ext cx="374524" cy="373356"/>
            <a:chOff x="-1" y="0"/>
            <a:chExt cx="522289" cy="520701"/>
          </a:xfrm>
        </p:grpSpPr>
        <p:sp>
          <p:nvSpPr>
            <p:cNvPr id="19" name="AutoShape 11">
              <a:extLst>
                <a:ext uri="{FF2B5EF4-FFF2-40B4-BE49-F238E27FC236}">
                  <a16:creationId xmlns:a16="http://schemas.microsoft.com/office/drawing/2014/main" id="{D51C67E3-DFCD-4FAC-8AC6-D0DF995FE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" y="0"/>
              <a:ext cx="520661" cy="520701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32A1BC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20" name="AutoShape 12">
              <a:extLst>
                <a:ext uri="{FF2B5EF4-FFF2-40B4-BE49-F238E27FC236}">
                  <a16:creationId xmlns:a16="http://schemas.microsoft.com/office/drawing/2014/main" id="{984098B8-844B-4B1A-B9BD-5C94A2814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5" y="187126"/>
              <a:ext cx="458833" cy="32055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7119"/>
                  </a:moveTo>
                  <a:cubicBezTo>
                    <a:pt x="18140" y="1930"/>
                    <a:pt x="18140" y="1930"/>
                    <a:pt x="18140" y="1930"/>
                  </a:cubicBezTo>
                  <a:cubicBezTo>
                    <a:pt x="9787" y="0"/>
                    <a:pt x="9787" y="0"/>
                    <a:pt x="9787" y="0"/>
                  </a:cubicBezTo>
                  <a:cubicBezTo>
                    <a:pt x="3037" y="724"/>
                    <a:pt x="3037" y="724"/>
                    <a:pt x="3037" y="724"/>
                  </a:cubicBezTo>
                  <a:cubicBezTo>
                    <a:pt x="0" y="1930"/>
                    <a:pt x="0" y="1930"/>
                    <a:pt x="0" y="1930"/>
                  </a:cubicBezTo>
                  <a:cubicBezTo>
                    <a:pt x="5062" y="9653"/>
                    <a:pt x="5062" y="9653"/>
                    <a:pt x="5062" y="9653"/>
                  </a:cubicBezTo>
                  <a:cubicBezTo>
                    <a:pt x="12824" y="21600"/>
                    <a:pt x="12824" y="21600"/>
                    <a:pt x="12824" y="21600"/>
                  </a:cubicBezTo>
                  <a:cubicBezTo>
                    <a:pt x="17465" y="19789"/>
                    <a:pt x="21009" y="14118"/>
                    <a:pt x="21599" y="7119"/>
                  </a:cubicBezTo>
                  <a:close/>
                </a:path>
              </a:pathLst>
            </a:custGeom>
            <a:solidFill>
              <a:srgbClr val="004E74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21" name="AutoShape 13">
              <a:extLst>
                <a:ext uri="{FF2B5EF4-FFF2-40B4-BE49-F238E27FC236}">
                  <a16:creationId xmlns:a16="http://schemas.microsoft.com/office/drawing/2014/main" id="{F3165BBA-BC6F-451D-A5E8-FB690E787A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706" y="258723"/>
              <a:ext cx="188740" cy="9763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1423" y="8799"/>
                  </a:moveTo>
                  <a:cubicBezTo>
                    <a:pt x="11215" y="8399"/>
                    <a:pt x="11215" y="8399"/>
                    <a:pt x="11215" y="83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400"/>
                    <a:pt x="0" y="12400"/>
                    <a:pt x="0" y="12400"/>
                  </a:cubicBezTo>
                  <a:cubicBezTo>
                    <a:pt x="0" y="17599"/>
                    <a:pt x="4776" y="21599"/>
                    <a:pt x="10800" y="21599"/>
                  </a:cubicBezTo>
                  <a:cubicBezTo>
                    <a:pt x="16823" y="21599"/>
                    <a:pt x="21599" y="17599"/>
                    <a:pt x="21599" y="12400"/>
                  </a:cubicBezTo>
                  <a:cubicBezTo>
                    <a:pt x="21599" y="800"/>
                    <a:pt x="21599" y="800"/>
                    <a:pt x="21599" y="800"/>
                  </a:cubicBezTo>
                  <a:lnTo>
                    <a:pt x="11423" y="8799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22" name="AutoShape 14">
              <a:extLst>
                <a:ext uri="{FF2B5EF4-FFF2-40B4-BE49-F238E27FC236}">
                  <a16:creationId xmlns:a16="http://schemas.microsoft.com/office/drawing/2014/main" id="{3A3AB3E3-DC31-4D66-B9BE-4D1DDDB60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5" y="131802"/>
              <a:ext cx="403513" cy="2131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236"/>
                  </a:moveTo>
                  <a:cubicBezTo>
                    <a:pt x="20735" y="16699"/>
                    <a:pt x="20735" y="16699"/>
                    <a:pt x="20735" y="16699"/>
                  </a:cubicBezTo>
                  <a:cubicBezTo>
                    <a:pt x="20735" y="16517"/>
                    <a:pt x="20735" y="16154"/>
                    <a:pt x="20735" y="15973"/>
                  </a:cubicBezTo>
                  <a:cubicBezTo>
                    <a:pt x="20735" y="8712"/>
                    <a:pt x="20735" y="8712"/>
                    <a:pt x="20735" y="8712"/>
                  </a:cubicBezTo>
                  <a:cubicBezTo>
                    <a:pt x="20735" y="8712"/>
                    <a:pt x="20735" y="8712"/>
                    <a:pt x="20735" y="8712"/>
                  </a:cubicBezTo>
                  <a:cubicBezTo>
                    <a:pt x="20735" y="8712"/>
                    <a:pt x="20735" y="8712"/>
                    <a:pt x="20735" y="8712"/>
                  </a:cubicBezTo>
                  <a:cubicBezTo>
                    <a:pt x="20735" y="8531"/>
                    <a:pt x="20735" y="8531"/>
                    <a:pt x="20735" y="8531"/>
                  </a:cubicBezTo>
                  <a:cubicBezTo>
                    <a:pt x="20639" y="8531"/>
                    <a:pt x="20639" y="8531"/>
                    <a:pt x="20639" y="8531"/>
                  </a:cubicBezTo>
                  <a:cubicBezTo>
                    <a:pt x="10367" y="0"/>
                    <a:pt x="10367" y="0"/>
                    <a:pt x="10367" y="0"/>
                  </a:cubicBezTo>
                  <a:cubicBezTo>
                    <a:pt x="0" y="8531"/>
                    <a:pt x="0" y="8531"/>
                    <a:pt x="0" y="8531"/>
                  </a:cubicBezTo>
                  <a:cubicBezTo>
                    <a:pt x="10655" y="16336"/>
                    <a:pt x="10655" y="16336"/>
                    <a:pt x="10655" y="16336"/>
                  </a:cubicBezTo>
                  <a:cubicBezTo>
                    <a:pt x="20063" y="9075"/>
                    <a:pt x="20063" y="9075"/>
                    <a:pt x="20063" y="9075"/>
                  </a:cubicBezTo>
                  <a:cubicBezTo>
                    <a:pt x="20063" y="16699"/>
                    <a:pt x="20063" y="16699"/>
                    <a:pt x="20063" y="16699"/>
                  </a:cubicBezTo>
                  <a:cubicBezTo>
                    <a:pt x="19295" y="21236"/>
                    <a:pt x="19295" y="21236"/>
                    <a:pt x="19295" y="21236"/>
                  </a:cubicBezTo>
                  <a:cubicBezTo>
                    <a:pt x="19871" y="21600"/>
                    <a:pt x="19871" y="21600"/>
                    <a:pt x="19871" y="21600"/>
                  </a:cubicBezTo>
                  <a:cubicBezTo>
                    <a:pt x="20159" y="20329"/>
                    <a:pt x="20159" y="20329"/>
                    <a:pt x="20159" y="20329"/>
                  </a:cubicBezTo>
                  <a:cubicBezTo>
                    <a:pt x="20159" y="21600"/>
                    <a:pt x="20159" y="21600"/>
                    <a:pt x="20159" y="21600"/>
                  </a:cubicBezTo>
                  <a:cubicBezTo>
                    <a:pt x="20735" y="21600"/>
                    <a:pt x="20735" y="21600"/>
                    <a:pt x="20735" y="21600"/>
                  </a:cubicBezTo>
                  <a:cubicBezTo>
                    <a:pt x="20735" y="20329"/>
                    <a:pt x="20735" y="20329"/>
                    <a:pt x="20735" y="20329"/>
                  </a:cubicBezTo>
                  <a:cubicBezTo>
                    <a:pt x="21023" y="21600"/>
                    <a:pt x="21023" y="21600"/>
                    <a:pt x="21023" y="21600"/>
                  </a:cubicBezTo>
                  <a:lnTo>
                    <a:pt x="21599" y="21236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9948" name="Group 15">
            <a:extLst>
              <a:ext uri="{FF2B5EF4-FFF2-40B4-BE49-F238E27FC236}">
                <a16:creationId xmlns:a16="http://schemas.microsoft.com/office/drawing/2014/main" id="{2C01D370-C423-43CA-B0DC-9322327285A0}"/>
              </a:ext>
            </a:extLst>
          </p:cNvPr>
          <p:cNvGrpSpPr>
            <a:grpSpLocks/>
          </p:cNvGrpSpPr>
          <p:nvPr/>
        </p:nvGrpSpPr>
        <p:grpSpPr bwMode="auto">
          <a:xfrm>
            <a:off x="6190000" y="1484092"/>
            <a:ext cx="373356" cy="374524"/>
            <a:chOff x="0" y="0"/>
            <a:chExt cx="520701" cy="520701"/>
          </a:xfrm>
        </p:grpSpPr>
        <p:sp>
          <p:nvSpPr>
            <p:cNvPr id="24" name="AutoShape 16">
              <a:extLst>
                <a:ext uri="{FF2B5EF4-FFF2-40B4-BE49-F238E27FC236}">
                  <a16:creationId xmlns:a16="http://schemas.microsoft.com/office/drawing/2014/main" id="{85E65D79-E55E-4AAC-B86A-B0AAAFB8E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520701" cy="520701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32A1BC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25" name="AutoShape 17">
              <a:extLst>
                <a:ext uri="{FF2B5EF4-FFF2-40B4-BE49-F238E27FC236}">
                  <a16:creationId xmlns:a16="http://schemas.microsoft.com/office/drawing/2014/main" id="{FF54A8C4-1B33-4E6D-8448-385D49296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820" y="95706"/>
              <a:ext cx="333574" cy="42499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15610"/>
                  </a:moveTo>
                  <a:cubicBezTo>
                    <a:pt x="3367" y="0"/>
                    <a:pt x="3367" y="0"/>
                    <a:pt x="3367" y="0"/>
                  </a:cubicBezTo>
                  <a:cubicBezTo>
                    <a:pt x="1393" y="1361"/>
                    <a:pt x="1393" y="1361"/>
                    <a:pt x="1393" y="1361"/>
                  </a:cubicBezTo>
                  <a:cubicBezTo>
                    <a:pt x="3251" y="3357"/>
                    <a:pt x="3251" y="3357"/>
                    <a:pt x="3251" y="3357"/>
                  </a:cubicBezTo>
                  <a:cubicBezTo>
                    <a:pt x="0" y="7986"/>
                    <a:pt x="0" y="7986"/>
                    <a:pt x="0" y="7986"/>
                  </a:cubicBezTo>
                  <a:cubicBezTo>
                    <a:pt x="2090" y="9983"/>
                    <a:pt x="2090" y="9983"/>
                    <a:pt x="2090" y="9983"/>
                  </a:cubicBezTo>
                  <a:cubicBezTo>
                    <a:pt x="1161" y="10618"/>
                    <a:pt x="1161" y="10618"/>
                    <a:pt x="1161" y="10618"/>
                  </a:cubicBezTo>
                  <a:cubicBezTo>
                    <a:pt x="7200" y="15882"/>
                    <a:pt x="7200" y="15882"/>
                    <a:pt x="7200" y="15882"/>
                  </a:cubicBezTo>
                  <a:cubicBezTo>
                    <a:pt x="3832" y="17243"/>
                    <a:pt x="3832" y="17243"/>
                    <a:pt x="3832" y="17243"/>
                  </a:cubicBezTo>
                  <a:cubicBezTo>
                    <a:pt x="8709" y="21600"/>
                    <a:pt x="8709" y="21600"/>
                    <a:pt x="8709" y="21600"/>
                  </a:cubicBezTo>
                  <a:cubicBezTo>
                    <a:pt x="14051" y="21236"/>
                    <a:pt x="18812" y="18968"/>
                    <a:pt x="21599" y="15610"/>
                  </a:cubicBezTo>
                  <a:close/>
                </a:path>
              </a:pathLst>
            </a:custGeom>
            <a:solidFill>
              <a:srgbClr val="004E74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26" name="AutoShape 18">
              <a:extLst>
                <a:ext uri="{FF2B5EF4-FFF2-40B4-BE49-F238E27FC236}">
                  <a16:creationId xmlns:a16="http://schemas.microsoft.com/office/drawing/2014/main" id="{35C17C1B-3476-4762-AED6-A8F5545AF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347" y="94083"/>
              <a:ext cx="37425" cy="2757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3600"/>
                  </a:moveTo>
                  <a:lnTo>
                    <a:pt x="19721" y="0"/>
                  </a:lnTo>
                  <a:lnTo>
                    <a:pt x="0" y="18000"/>
                  </a:lnTo>
                  <a:lnTo>
                    <a:pt x="1878" y="21600"/>
                  </a:lnTo>
                  <a:lnTo>
                    <a:pt x="21600" y="3600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27" name="AutoShape 19">
              <a:extLst>
                <a:ext uri="{FF2B5EF4-FFF2-40B4-BE49-F238E27FC236}">
                  <a16:creationId xmlns:a16="http://schemas.microsoft.com/office/drawing/2014/main" id="{F6A616F1-F71F-4BF3-86DC-DDDCAC6FDB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368" y="259539"/>
              <a:ext cx="65088" cy="4866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7" y="21599"/>
                  </a:moveTo>
                  <a:lnTo>
                    <a:pt x="21599" y="3483"/>
                  </a:lnTo>
                  <a:lnTo>
                    <a:pt x="18965" y="0"/>
                  </a:lnTo>
                  <a:lnTo>
                    <a:pt x="0" y="18116"/>
                  </a:lnTo>
                  <a:lnTo>
                    <a:pt x="2107" y="21599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28" name="AutoShape 20">
              <a:extLst>
                <a:ext uri="{FF2B5EF4-FFF2-40B4-BE49-F238E27FC236}">
                  <a16:creationId xmlns:a16="http://schemas.microsoft.com/office/drawing/2014/main" id="{95D18DBD-6CE4-4351-BCD7-DB5CF462C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820" y="105438"/>
              <a:ext cx="231061" cy="337401"/>
            </a:xfrm>
            <a:custGeom>
              <a:avLst/>
              <a:gdLst>
                <a:gd name="T0" fmla="+- 0 11314 1028"/>
                <a:gd name="T1" fmla="*/ T0 w 20572"/>
                <a:gd name="T2" fmla="*/ 10800 h 21600"/>
                <a:gd name="T3" fmla="+- 0 11314 1028"/>
                <a:gd name="T4" fmla="*/ T3 w 20572"/>
                <a:gd name="T5" fmla="*/ 10800 h 21600"/>
                <a:gd name="T6" fmla="+- 0 11314 1028"/>
                <a:gd name="T7" fmla="*/ T6 w 20572"/>
                <a:gd name="T8" fmla="*/ 10800 h 21600"/>
                <a:gd name="T9" fmla="+- 0 11314 1028"/>
                <a:gd name="T10" fmla="*/ T9 w 2057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572" h="21600">
                  <a:moveTo>
                    <a:pt x="16892" y="18742"/>
                  </a:moveTo>
                  <a:cubicBezTo>
                    <a:pt x="13852" y="18742"/>
                    <a:pt x="13852" y="18742"/>
                    <a:pt x="13852" y="18742"/>
                  </a:cubicBezTo>
                  <a:cubicBezTo>
                    <a:pt x="13852" y="18171"/>
                    <a:pt x="13852" y="18171"/>
                    <a:pt x="13852" y="18171"/>
                  </a:cubicBezTo>
                  <a:cubicBezTo>
                    <a:pt x="13852" y="18057"/>
                    <a:pt x="14012" y="18057"/>
                    <a:pt x="14012" y="17942"/>
                  </a:cubicBezTo>
                  <a:cubicBezTo>
                    <a:pt x="14012" y="17257"/>
                    <a:pt x="13371" y="16685"/>
                    <a:pt x="12412" y="16457"/>
                  </a:cubicBezTo>
                  <a:cubicBezTo>
                    <a:pt x="12412" y="15885"/>
                    <a:pt x="12412" y="15885"/>
                    <a:pt x="12412" y="15885"/>
                  </a:cubicBezTo>
                  <a:cubicBezTo>
                    <a:pt x="12891" y="15771"/>
                    <a:pt x="13212" y="15657"/>
                    <a:pt x="13532" y="15542"/>
                  </a:cubicBezTo>
                  <a:cubicBezTo>
                    <a:pt x="13691" y="15542"/>
                    <a:pt x="13691" y="15542"/>
                    <a:pt x="13691" y="15542"/>
                  </a:cubicBezTo>
                  <a:cubicBezTo>
                    <a:pt x="20572" y="12228"/>
                    <a:pt x="20572" y="12228"/>
                    <a:pt x="20572" y="12228"/>
                  </a:cubicBezTo>
                  <a:cubicBezTo>
                    <a:pt x="19772" y="11428"/>
                    <a:pt x="19772" y="11428"/>
                    <a:pt x="19772" y="11428"/>
                  </a:cubicBezTo>
                  <a:cubicBezTo>
                    <a:pt x="12732" y="14742"/>
                    <a:pt x="12732" y="14742"/>
                    <a:pt x="12732" y="14742"/>
                  </a:cubicBezTo>
                  <a:cubicBezTo>
                    <a:pt x="12891" y="14742"/>
                    <a:pt x="12891" y="14742"/>
                    <a:pt x="12891" y="14742"/>
                  </a:cubicBezTo>
                  <a:cubicBezTo>
                    <a:pt x="8572" y="15199"/>
                    <a:pt x="4411" y="13942"/>
                    <a:pt x="2651" y="11314"/>
                  </a:cubicBezTo>
                  <a:cubicBezTo>
                    <a:pt x="1051" y="8914"/>
                    <a:pt x="2012" y="6057"/>
                    <a:pt x="4732" y="4000"/>
                  </a:cubicBezTo>
                  <a:cubicBezTo>
                    <a:pt x="12252" y="11885"/>
                    <a:pt x="12252" y="11885"/>
                    <a:pt x="12252" y="11885"/>
                  </a:cubicBezTo>
                  <a:cubicBezTo>
                    <a:pt x="15611" y="10171"/>
                    <a:pt x="15611" y="10171"/>
                    <a:pt x="15611" y="10171"/>
                  </a:cubicBezTo>
                  <a:cubicBezTo>
                    <a:pt x="6011" y="800"/>
                    <a:pt x="6011" y="800"/>
                    <a:pt x="6011" y="800"/>
                  </a:cubicBezTo>
                  <a:cubicBezTo>
                    <a:pt x="5532" y="1028"/>
                    <a:pt x="5532" y="1028"/>
                    <a:pt x="5532" y="1028"/>
                  </a:cubicBezTo>
                  <a:cubicBezTo>
                    <a:pt x="4411" y="0"/>
                    <a:pt x="4411" y="0"/>
                    <a:pt x="4411" y="0"/>
                  </a:cubicBezTo>
                  <a:cubicBezTo>
                    <a:pt x="2651" y="914"/>
                    <a:pt x="2651" y="914"/>
                    <a:pt x="2651" y="914"/>
                  </a:cubicBezTo>
                  <a:cubicBezTo>
                    <a:pt x="3612" y="1942"/>
                    <a:pt x="3612" y="1942"/>
                    <a:pt x="3612" y="1942"/>
                  </a:cubicBezTo>
                  <a:cubicBezTo>
                    <a:pt x="3132" y="2171"/>
                    <a:pt x="3132" y="2171"/>
                    <a:pt x="3132" y="2171"/>
                  </a:cubicBezTo>
                  <a:cubicBezTo>
                    <a:pt x="3771" y="2971"/>
                    <a:pt x="3771" y="2971"/>
                    <a:pt x="3771" y="2971"/>
                  </a:cubicBezTo>
                  <a:cubicBezTo>
                    <a:pt x="251" y="5257"/>
                    <a:pt x="-1028" y="8800"/>
                    <a:pt x="891" y="11885"/>
                  </a:cubicBezTo>
                  <a:cubicBezTo>
                    <a:pt x="2651" y="14514"/>
                    <a:pt x="7772" y="16114"/>
                    <a:pt x="11451" y="15885"/>
                  </a:cubicBezTo>
                  <a:cubicBezTo>
                    <a:pt x="11451" y="16457"/>
                    <a:pt x="11451" y="16457"/>
                    <a:pt x="11451" y="16457"/>
                  </a:cubicBezTo>
                  <a:cubicBezTo>
                    <a:pt x="10492" y="16685"/>
                    <a:pt x="9852" y="17257"/>
                    <a:pt x="9852" y="17942"/>
                  </a:cubicBezTo>
                  <a:cubicBezTo>
                    <a:pt x="9852" y="18742"/>
                    <a:pt x="9852" y="18742"/>
                    <a:pt x="9852" y="18742"/>
                  </a:cubicBezTo>
                  <a:cubicBezTo>
                    <a:pt x="6971" y="18742"/>
                    <a:pt x="6971" y="18742"/>
                    <a:pt x="6971" y="18742"/>
                  </a:cubicBezTo>
                  <a:cubicBezTo>
                    <a:pt x="5851" y="18742"/>
                    <a:pt x="5051" y="19428"/>
                    <a:pt x="5051" y="20228"/>
                  </a:cubicBezTo>
                  <a:cubicBezTo>
                    <a:pt x="5051" y="20914"/>
                    <a:pt x="5851" y="21599"/>
                    <a:pt x="6971" y="21599"/>
                  </a:cubicBezTo>
                  <a:cubicBezTo>
                    <a:pt x="16892" y="21599"/>
                    <a:pt x="16892" y="21599"/>
                    <a:pt x="16892" y="21599"/>
                  </a:cubicBezTo>
                  <a:cubicBezTo>
                    <a:pt x="18012" y="21599"/>
                    <a:pt x="18812" y="20914"/>
                    <a:pt x="18812" y="20228"/>
                  </a:cubicBezTo>
                  <a:cubicBezTo>
                    <a:pt x="18812" y="19428"/>
                    <a:pt x="18012" y="18742"/>
                    <a:pt x="16892" y="18742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9949" name="Group 21">
            <a:extLst>
              <a:ext uri="{FF2B5EF4-FFF2-40B4-BE49-F238E27FC236}">
                <a16:creationId xmlns:a16="http://schemas.microsoft.com/office/drawing/2014/main" id="{05320CFA-7F38-46F4-810B-5783E02EB040}"/>
              </a:ext>
            </a:extLst>
          </p:cNvPr>
          <p:cNvGrpSpPr>
            <a:grpSpLocks/>
          </p:cNvGrpSpPr>
          <p:nvPr/>
        </p:nvGrpSpPr>
        <p:grpSpPr bwMode="auto">
          <a:xfrm>
            <a:off x="6219169" y="2636830"/>
            <a:ext cx="381523" cy="381524"/>
            <a:chOff x="-1" y="-1"/>
            <a:chExt cx="530228" cy="530228"/>
          </a:xfrm>
        </p:grpSpPr>
        <p:sp>
          <p:nvSpPr>
            <p:cNvPr id="30" name="AutoShape 22">
              <a:extLst>
                <a:ext uri="{FF2B5EF4-FFF2-40B4-BE49-F238E27FC236}">
                  <a16:creationId xmlns:a16="http://schemas.microsoft.com/office/drawing/2014/main" id="{3763E45F-46FE-48DB-842B-9F96D6525B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" y="-1"/>
              <a:ext cx="530228" cy="530228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004E74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31" name="AutoShape 23">
              <a:extLst>
                <a:ext uri="{FF2B5EF4-FFF2-40B4-BE49-F238E27FC236}">
                  <a16:creationId xmlns:a16="http://schemas.microsoft.com/office/drawing/2014/main" id="{CF937210-A76C-4568-B359-DB822AF06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554" y="124854"/>
              <a:ext cx="379430" cy="40537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9079"/>
                  </a:moveTo>
                  <a:cubicBezTo>
                    <a:pt x="12735" y="0"/>
                    <a:pt x="12735" y="0"/>
                    <a:pt x="12735" y="0"/>
                  </a:cubicBezTo>
                  <a:cubicBezTo>
                    <a:pt x="8049" y="286"/>
                    <a:pt x="8049" y="286"/>
                    <a:pt x="8049" y="286"/>
                  </a:cubicBezTo>
                  <a:cubicBezTo>
                    <a:pt x="203" y="286"/>
                    <a:pt x="203" y="286"/>
                    <a:pt x="203" y="286"/>
                  </a:cubicBezTo>
                  <a:cubicBezTo>
                    <a:pt x="407" y="8123"/>
                    <a:pt x="407" y="8123"/>
                    <a:pt x="407" y="8123"/>
                  </a:cubicBezTo>
                  <a:cubicBezTo>
                    <a:pt x="0" y="14623"/>
                    <a:pt x="0" y="14623"/>
                    <a:pt x="0" y="14623"/>
                  </a:cubicBezTo>
                  <a:cubicBezTo>
                    <a:pt x="6724" y="21599"/>
                    <a:pt x="6724" y="21599"/>
                    <a:pt x="6724" y="21599"/>
                  </a:cubicBezTo>
                  <a:cubicBezTo>
                    <a:pt x="14366" y="21504"/>
                    <a:pt x="20683" y="16056"/>
                    <a:pt x="21600" y="907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32" name="AutoShape 24">
              <a:extLst>
                <a:ext uri="{FF2B5EF4-FFF2-40B4-BE49-F238E27FC236}">
                  <a16:creationId xmlns:a16="http://schemas.microsoft.com/office/drawing/2014/main" id="{C9F4556B-6C9D-4F61-9186-DA893A402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554" y="124854"/>
              <a:ext cx="233495" cy="28213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04" y="0"/>
                  </a:moveTo>
                  <a:cubicBezTo>
                    <a:pt x="1163" y="275"/>
                    <a:pt x="1163" y="275"/>
                    <a:pt x="1163" y="275"/>
                  </a:cubicBezTo>
                  <a:cubicBezTo>
                    <a:pt x="498" y="275"/>
                    <a:pt x="0" y="687"/>
                    <a:pt x="0" y="1238"/>
                  </a:cubicBezTo>
                  <a:cubicBezTo>
                    <a:pt x="166" y="20499"/>
                    <a:pt x="166" y="20499"/>
                    <a:pt x="166" y="20499"/>
                  </a:cubicBezTo>
                  <a:cubicBezTo>
                    <a:pt x="166" y="21049"/>
                    <a:pt x="830" y="21599"/>
                    <a:pt x="1495" y="21599"/>
                  </a:cubicBezTo>
                  <a:cubicBezTo>
                    <a:pt x="20270" y="21324"/>
                    <a:pt x="20270" y="21324"/>
                    <a:pt x="20270" y="21324"/>
                  </a:cubicBezTo>
                  <a:cubicBezTo>
                    <a:pt x="21101" y="21324"/>
                    <a:pt x="21600" y="20912"/>
                    <a:pt x="21600" y="20361"/>
                  </a:cubicBezTo>
                  <a:cubicBezTo>
                    <a:pt x="21267" y="1100"/>
                    <a:pt x="21267" y="1100"/>
                    <a:pt x="21267" y="1100"/>
                  </a:cubicBezTo>
                  <a:cubicBezTo>
                    <a:pt x="21267" y="550"/>
                    <a:pt x="20769" y="0"/>
                    <a:pt x="20104" y="0"/>
                  </a:cubicBezTo>
                  <a:close/>
                  <a:moveTo>
                    <a:pt x="4486" y="18298"/>
                  </a:moveTo>
                  <a:cubicBezTo>
                    <a:pt x="3655" y="18298"/>
                    <a:pt x="2990" y="17885"/>
                    <a:pt x="2990" y="17197"/>
                  </a:cubicBezTo>
                  <a:cubicBezTo>
                    <a:pt x="2990" y="16509"/>
                    <a:pt x="3655" y="16096"/>
                    <a:pt x="4319" y="16096"/>
                  </a:cubicBezTo>
                  <a:cubicBezTo>
                    <a:pt x="5150" y="16096"/>
                    <a:pt x="5815" y="16509"/>
                    <a:pt x="5815" y="17197"/>
                  </a:cubicBezTo>
                  <a:cubicBezTo>
                    <a:pt x="5815" y="17747"/>
                    <a:pt x="5150" y="18298"/>
                    <a:pt x="4486" y="18298"/>
                  </a:cubicBezTo>
                  <a:close/>
                  <a:moveTo>
                    <a:pt x="4319" y="14721"/>
                  </a:moveTo>
                  <a:cubicBezTo>
                    <a:pt x="3655" y="14721"/>
                    <a:pt x="2990" y="14308"/>
                    <a:pt x="2990" y="13620"/>
                  </a:cubicBezTo>
                  <a:cubicBezTo>
                    <a:pt x="2990" y="13070"/>
                    <a:pt x="3489" y="12519"/>
                    <a:pt x="4319" y="12519"/>
                  </a:cubicBezTo>
                  <a:cubicBezTo>
                    <a:pt x="5150" y="12519"/>
                    <a:pt x="5649" y="12932"/>
                    <a:pt x="5649" y="13620"/>
                  </a:cubicBezTo>
                  <a:cubicBezTo>
                    <a:pt x="5649" y="14308"/>
                    <a:pt x="5150" y="14721"/>
                    <a:pt x="4319" y="14721"/>
                  </a:cubicBezTo>
                  <a:close/>
                  <a:moveTo>
                    <a:pt x="4319" y="11281"/>
                  </a:moveTo>
                  <a:cubicBezTo>
                    <a:pt x="3489" y="11281"/>
                    <a:pt x="2990" y="10731"/>
                    <a:pt x="2990" y="10043"/>
                  </a:cubicBezTo>
                  <a:cubicBezTo>
                    <a:pt x="2824" y="9492"/>
                    <a:pt x="3489" y="8942"/>
                    <a:pt x="4319" y="8942"/>
                  </a:cubicBezTo>
                  <a:cubicBezTo>
                    <a:pt x="4984" y="8942"/>
                    <a:pt x="5649" y="9492"/>
                    <a:pt x="5649" y="10043"/>
                  </a:cubicBezTo>
                  <a:cubicBezTo>
                    <a:pt x="5649" y="10731"/>
                    <a:pt x="4984" y="11281"/>
                    <a:pt x="4319" y="11281"/>
                  </a:cubicBezTo>
                  <a:close/>
                  <a:moveTo>
                    <a:pt x="8640" y="18298"/>
                  </a:moveTo>
                  <a:cubicBezTo>
                    <a:pt x="7975" y="18298"/>
                    <a:pt x="7310" y="17747"/>
                    <a:pt x="7310" y="17197"/>
                  </a:cubicBezTo>
                  <a:cubicBezTo>
                    <a:pt x="7310" y="16509"/>
                    <a:pt x="7975" y="15959"/>
                    <a:pt x="8640" y="15959"/>
                  </a:cubicBezTo>
                  <a:cubicBezTo>
                    <a:pt x="9470" y="15959"/>
                    <a:pt x="9969" y="16509"/>
                    <a:pt x="9969" y="17197"/>
                  </a:cubicBezTo>
                  <a:cubicBezTo>
                    <a:pt x="10135" y="17747"/>
                    <a:pt x="9470" y="18298"/>
                    <a:pt x="8640" y="18298"/>
                  </a:cubicBezTo>
                  <a:close/>
                  <a:moveTo>
                    <a:pt x="8640" y="14721"/>
                  </a:moveTo>
                  <a:cubicBezTo>
                    <a:pt x="7809" y="14721"/>
                    <a:pt x="7310" y="14170"/>
                    <a:pt x="7310" y="13620"/>
                  </a:cubicBezTo>
                  <a:cubicBezTo>
                    <a:pt x="7310" y="12932"/>
                    <a:pt x="7809" y="12519"/>
                    <a:pt x="8640" y="12519"/>
                  </a:cubicBezTo>
                  <a:cubicBezTo>
                    <a:pt x="9304" y="12519"/>
                    <a:pt x="9969" y="12932"/>
                    <a:pt x="9969" y="13620"/>
                  </a:cubicBezTo>
                  <a:cubicBezTo>
                    <a:pt x="9969" y="14170"/>
                    <a:pt x="9470" y="14721"/>
                    <a:pt x="8640" y="14721"/>
                  </a:cubicBezTo>
                  <a:close/>
                  <a:moveTo>
                    <a:pt x="8640" y="11143"/>
                  </a:moveTo>
                  <a:cubicBezTo>
                    <a:pt x="7809" y="11143"/>
                    <a:pt x="7144" y="10731"/>
                    <a:pt x="7144" y="10043"/>
                  </a:cubicBezTo>
                  <a:cubicBezTo>
                    <a:pt x="7144" y="9492"/>
                    <a:pt x="7809" y="8942"/>
                    <a:pt x="8640" y="8942"/>
                  </a:cubicBezTo>
                  <a:cubicBezTo>
                    <a:pt x="9304" y="8942"/>
                    <a:pt x="9969" y="9355"/>
                    <a:pt x="9969" y="10043"/>
                  </a:cubicBezTo>
                  <a:cubicBezTo>
                    <a:pt x="9969" y="10593"/>
                    <a:pt x="9304" y="11143"/>
                    <a:pt x="8640" y="11143"/>
                  </a:cubicBezTo>
                  <a:close/>
                  <a:moveTo>
                    <a:pt x="12960" y="18298"/>
                  </a:moveTo>
                  <a:cubicBezTo>
                    <a:pt x="12295" y="18298"/>
                    <a:pt x="11630" y="17747"/>
                    <a:pt x="11630" y="17059"/>
                  </a:cubicBezTo>
                  <a:cubicBezTo>
                    <a:pt x="11630" y="16509"/>
                    <a:pt x="12129" y="15959"/>
                    <a:pt x="12960" y="15959"/>
                  </a:cubicBezTo>
                  <a:cubicBezTo>
                    <a:pt x="13790" y="15959"/>
                    <a:pt x="14289" y="16509"/>
                    <a:pt x="14289" y="17059"/>
                  </a:cubicBezTo>
                  <a:cubicBezTo>
                    <a:pt x="14289" y="17747"/>
                    <a:pt x="13790" y="18298"/>
                    <a:pt x="12960" y="18298"/>
                  </a:cubicBezTo>
                  <a:close/>
                  <a:moveTo>
                    <a:pt x="12960" y="14721"/>
                  </a:moveTo>
                  <a:cubicBezTo>
                    <a:pt x="12129" y="14721"/>
                    <a:pt x="11630" y="14170"/>
                    <a:pt x="11464" y="13620"/>
                  </a:cubicBezTo>
                  <a:cubicBezTo>
                    <a:pt x="11464" y="12932"/>
                    <a:pt x="12129" y="12382"/>
                    <a:pt x="12960" y="12382"/>
                  </a:cubicBezTo>
                  <a:cubicBezTo>
                    <a:pt x="13624" y="12382"/>
                    <a:pt x="14289" y="12932"/>
                    <a:pt x="14289" y="13482"/>
                  </a:cubicBezTo>
                  <a:cubicBezTo>
                    <a:pt x="14289" y="14170"/>
                    <a:pt x="13624" y="14721"/>
                    <a:pt x="12960" y="14721"/>
                  </a:cubicBezTo>
                  <a:close/>
                  <a:moveTo>
                    <a:pt x="12960" y="11143"/>
                  </a:moveTo>
                  <a:cubicBezTo>
                    <a:pt x="12129" y="11143"/>
                    <a:pt x="11464" y="10593"/>
                    <a:pt x="11464" y="10043"/>
                  </a:cubicBezTo>
                  <a:cubicBezTo>
                    <a:pt x="11464" y="9355"/>
                    <a:pt x="12129" y="8942"/>
                    <a:pt x="12793" y="8805"/>
                  </a:cubicBezTo>
                  <a:cubicBezTo>
                    <a:pt x="13624" y="8805"/>
                    <a:pt x="14289" y="9355"/>
                    <a:pt x="14289" y="10043"/>
                  </a:cubicBezTo>
                  <a:cubicBezTo>
                    <a:pt x="14289" y="10593"/>
                    <a:pt x="13624" y="11143"/>
                    <a:pt x="12960" y="11143"/>
                  </a:cubicBezTo>
                  <a:close/>
                  <a:moveTo>
                    <a:pt x="18775" y="17059"/>
                  </a:moveTo>
                  <a:cubicBezTo>
                    <a:pt x="18775" y="17747"/>
                    <a:pt x="18110" y="18298"/>
                    <a:pt x="17280" y="18298"/>
                  </a:cubicBezTo>
                  <a:cubicBezTo>
                    <a:pt x="16449" y="18298"/>
                    <a:pt x="15784" y="17747"/>
                    <a:pt x="15784" y="17059"/>
                  </a:cubicBezTo>
                  <a:cubicBezTo>
                    <a:pt x="15784" y="13620"/>
                    <a:pt x="15784" y="13620"/>
                    <a:pt x="15784" y="13620"/>
                  </a:cubicBezTo>
                  <a:cubicBezTo>
                    <a:pt x="15784" y="12932"/>
                    <a:pt x="16449" y="12382"/>
                    <a:pt x="17113" y="12382"/>
                  </a:cubicBezTo>
                  <a:cubicBezTo>
                    <a:pt x="17944" y="12382"/>
                    <a:pt x="18609" y="12932"/>
                    <a:pt x="18609" y="13620"/>
                  </a:cubicBezTo>
                  <a:lnTo>
                    <a:pt x="18775" y="17059"/>
                  </a:lnTo>
                  <a:close/>
                  <a:moveTo>
                    <a:pt x="15784" y="10043"/>
                  </a:moveTo>
                  <a:cubicBezTo>
                    <a:pt x="15784" y="9355"/>
                    <a:pt x="16449" y="8805"/>
                    <a:pt x="17113" y="8805"/>
                  </a:cubicBezTo>
                  <a:cubicBezTo>
                    <a:pt x="17944" y="8805"/>
                    <a:pt x="18609" y="9355"/>
                    <a:pt x="18609" y="9905"/>
                  </a:cubicBezTo>
                  <a:cubicBezTo>
                    <a:pt x="18609" y="10593"/>
                    <a:pt x="17944" y="11143"/>
                    <a:pt x="17113" y="11143"/>
                  </a:cubicBezTo>
                  <a:cubicBezTo>
                    <a:pt x="16449" y="11143"/>
                    <a:pt x="15784" y="10593"/>
                    <a:pt x="15784" y="10043"/>
                  </a:cubicBezTo>
                  <a:close/>
                  <a:moveTo>
                    <a:pt x="16615" y="6053"/>
                  </a:moveTo>
                  <a:cubicBezTo>
                    <a:pt x="4818" y="6191"/>
                    <a:pt x="4818" y="6191"/>
                    <a:pt x="4818" y="6191"/>
                  </a:cubicBezTo>
                  <a:cubicBezTo>
                    <a:pt x="3323" y="6191"/>
                    <a:pt x="2326" y="5228"/>
                    <a:pt x="2326" y="4127"/>
                  </a:cubicBezTo>
                  <a:cubicBezTo>
                    <a:pt x="2326" y="3026"/>
                    <a:pt x="3323" y="2201"/>
                    <a:pt x="4652" y="2201"/>
                  </a:cubicBezTo>
                  <a:cubicBezTo>
                    <a:pt x="16615" y="2063"/>
                    <a:pt x="16615" y="2063"/>
                    <a:pt x="16615" y="2063"/>
                  </a:cubicBezTo>
                  <a:cubicBezTo>
                    <a:pt x="17944" y="2063"/>
                    <a:pt x="19107" y="2889"/>
                    <a:pt x="19107" y="3989"/>
                  </a:cubicBezTo>
                  <a:cubicBezTo>
                    <a:pt x="19107" y="5090"/>
                    <a:pt x="17944" y="6053"/>
                    <a:pt x="16615" y="6053"/>
                  </a:cubicBez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9950" name="Group 25">
            <a:extLst>
              <a:ext uri="{FF2B5EF4-FFF2-40B4-BE49-F238E27FC236}">
                <a16:creationId xmlns:a16="http://schemas.microsoft.com/office/drawing/2014/main" id="{A2A7820F-AED5-401A-BFF3-846527F284CF}"/>
              </a:ext>
            </a:extLst>
          </p:cNvPr>
          <p:cNvGrpSpPr>
            <a:grpSpLocks/>
          </p:cNvGrpSpPr>
          <p:nvPr/>
        </p:nvGrpSpPr>
        <p:grpSpPr bwMode="auto">
          <a:xfrm>
            <a:off x="3562504" y="1303248"/>
            <a:ext cx="1794445" cy="2276307"/>
            <a:chOff x="-1" y="0"/>
            <a:chExt cx="2500315" cy="3244407"/>
          </a:xfrm>
        </p:grpSpPr>
        <p:grpSp>
          <p:nvGrpSpPr>
            <p:cNvPr id="39953" name="Group 27">
              <a:extLst>
                <a:ext uri="{FF2B5EF4-FFF2-40B4-BE49-F238E27FC236}">
                  <a16:creationId xmlns:a16="http://schemas.microsoft.com/office/drawing/2014/main" id="{64752993-98DF-4A3B-8AD2-A50B1DD606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" y="0"/>
              <a:ext cx="2500315" cy="3244407"/>
              <a:chOff x="-1" y="0"/>
              <a:chExt cx="2500315" cy="3244407"/>
            </a:xfrm>
          </p:grpSpPr>
          <p:sp>
            <p:nvSpPr>
              <p:cNvPr id="36" name="AutoShape 28">
                <a:extLst>
                  <a:ext uri="{FF2B5EF4-FFF2-40B4-BE49-F238E27FC236}">
                    <a16:creationId xmlns:a16="http://schemas.microsoft.com/office/drawing/2014/main" id="{CF8999D3-221A-4B64-A5B1-35E8E60F1E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" y="0"/>
                <a:ext cx="2500315" cy="324440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492" y="0"/>
                    </a:moveTo>
                    <a:cubicBezTo>
                      <a:pt x="1107" y="0"/>
                      <a:pt x="1107" y="0"/>
                      <a:pt x="1107" y="0"/>
                    </a:cubicBezTo>
                    <a:cubicBezTo>
                      <a:pt x="494" y="0"/>
                      <a:pt x="0" y="380"/>
                      <a:pt x="0" y="852"/>
                    </a:cubicBezTo>
                    <a:cubicBezTo>
                      <a:pt x="0" y="20747"/>
                      <a:pt x="0" y="20747"/>
                      <a:pt x="0" y="20747"/>
                    </a:cubicBezTo>
                    <a:cubicBezTo>
                      <a:pt x="0" y="21219"/>
                      <a:pt x="494" y="21600"/>
                      <a:pt x="1107" y="21600"/>
                    </a:cubicBezTo>
                    <a:cubicBezTo>
                      <a:pt x="20492" y="21600"/>
                      <a:pt x="20492" y="21600"/>
                      <a:pt x="20492" y="21600"/>
                    </a:cubicBezTo>
                    <a:cubicBezTo>
                      <a:pt x="21105" y="21600"/>
                      <a:pt x="21599" y="21219"/>
                      <a:pt x="21599" y="20747"/>
                    </a:cubicBezTo>
                    <a:cubicBezTo>
                      <a:pt x="21599" y="852"/>
                      <a:pt x="21599" y="852"/>
                      <a:pt x="21599" y="852"/>
                    </a:cubicBezTo>
                    <a:cubicBezTo>
                      <a:pt x="21599" y="380"/>
                      <a:pt x="21105" y="0"/>
                      <a:pt x="20492" y="0"/>
                    </a:cubicBezTo>
                    <a:close/>
                    <a:moveTo>
                      <a:pt x="19521" y="19697"/>
                    </a:moveTo>
                    <a:cubicBezTo>
                      <a:pt x="2129" y="19697"/>
                      <a:pt x="2129" y="19697"/>
                      <a:pt x="2129" y="19697"/>
                    </a:cubicBezTo>
                    <a:cubicBezTo>
                      <a:pt x="2129" y="1837"/>
                      <a:pt x="2129" y="1837"/>
                      <a:pt x="2129" y="1837"/>
                    </a:cubicBezTo>
                    <a:cubicBezTo>
                      <a:pt x="19521" y="1837"/>
                      <a:pt x="19521" y="1837"/>
                      <a:pt x="19521" y="1837"/>
                    </a:cubicBezTo>
                    <a:lnTo>
                      <a:pt x="19521" y="196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</p:spPr>
            <p:txBody>
              <a:bodyPr lIns="0" tIns="0" rIns="0" bIns="0"/>
              <a:lstStyle/>
              <a:p>
                <a:pPr eaLnBrk="1" hangingPunct="1">
                  <a:lnSpc>
                    <a:spcPct val="150000"/>
                  </a:lnSpc>
                  <a:defRPr/>
                </a:pPr>
                <a:endParaRPr lang="es-ES" sz="1962">
                  <a:ea typeface="微软雅黑" panose="020B0503020204020204" pitchFamily="34" charset="-122"/>
                  <a:cs typeface="Calibri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7" name="AutoShape 29">
                <a:extLst>
                  <a:ext uri="{FF2B5EF4-FFF2-40B4-BE49-F238E27FC236}">
                    <a16:creationId xmlns:a16="http://schemas.microsoft.com/office/drawing/2014/main" id="{DBAD3447-699E-4A28-8CC9-3AB992E9F0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5375" y="3018246"/>
                <a:ext cx="177200" cy="174610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444444"/>
              </a:solidFill>
              <a:ln>
                <a:noFill/>
              </a:ln>
              <a:effectLst/>
            </p:spPr>
            <p:txBody>
              <a:bodyPr lIns="0" tIns="0" rIns="0" bIns="0"/>
              <a:lstStyle/>
              <a:p>
                <a:pPr eaLnBrk="1" hangingPunct="1">
                  <a:lnSpc>
                    <a:spcPct val="150000"/>
                  </a:lnSpc>
                  <a:defRPr/>
                </a:pPr>
                <a:endParaRPr lang="es-ES" sz="1962">
                  <a:ea typeface="微软雅黑" panose="020B0503020204020204" pitchFamily="34" charset="-122"/>
                  <a:cs typeface="Calibri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8" name="AutoShape 30">
                <a:extLst>
                  <a:ext uri="{FF2B5EF4-FFF2-40B4-BE49-F238E27FC236}">
                    <a16:creationId xmlns:a16="http://schemas.microsoft.com/office/drawing/2014/main" id="{354D91B0-11B1-4316-96F0-EA30465550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9022" y="109754"/>
                <a:ext cx="48771" cy="48225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444444"/>
              </a:solidFill>
              <a:ln>
                <a:noFill/>
              </a:ln>
              <a:effectLst/>
            </p:spPr>
            <p:txBody>
              <a:bodyPr lIns="0" tIns="0" rIns="0" bIns="0"/>
              <a:lstStyle/>
              <a:p>
                <a:pPr eaLnBrk="1" hangingPunct="1">
                  <a:lnSpc>
                    <a:spcPct val="150000"/>
                  </a:lnSpc>
                  <a:defRPr/>
                </a:pPr>
                <a:endParaRPr lang="es-ES" sz="1962">
                  <a:ea typeface="微软雅黑" panose="020B0503020204020204" pitchFamily="34" charset="-122"/>
                  <a:cs typeface="Calibri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5" name="AutoShape 31">
              <a:extLst>
                <a:ext uri="{FF2B5EF4-FFF2-40B4-BE49-F238E27FC236}">
                  <a16:creationId xmlns:a16="http://schemas.microsoft.com/office/drawing/2014/main" id="{EA85112B-7D58-4D13-BC58-14C8CED96F1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48571" y="11640"/>
              <a:ext cx="1435486" cy="231482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0" y="0"/>
                  </a:lnTo>
                  <a:lnTo>
                    <a:pt x="21599" y="21599"/>
                  </a:lnTo>
                  <a:close/>
                </a:path>
              </a:pathLst>
            </a:custGeom>
            <a:solidFill>
              <a:srgbClr val="F2F2F2">
                <a:alpha val="20000"/>
              </a:srgbClr>
            </a:solidFill>
            <a:ln>
              <a:noFill/>
            </a:ln>
            <a:effectLst/>
          </p:spPr>
          <p:txBody>
            <a:bodyPr lIns="0" tIns="0" rIns="0" bIns="0" anchor="ctr"/>
            <a:lstStyle/>
            <a:p>
              <a:pPr algn="ctr" eaLnBrk="1" hangingPunct="1">
                <a:lnSpc>
                  <a:spcPct val="150000"/>
                </a:lnSpc>
                <a:defRPr/>
              </a:pPr>
              <a:endParaRPr lang="es-ES" sz="1962">
                <a:solidFill>
                  <a:srgbClr val="FFFFFF"/>
                </a:solidFill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</p:grpSp>
      <p:sp>
        <p:nvSpPr>
          <p:cNvPr id="39951" name="矩形 12">
            <a:extLst>
              <a:ext uri="{FF2B5EF4-FFF2-40B4-BE49-F238E27FC236}">
                <a16:creationId xmlns:a16="http://schemas.microsoft.com/office/drawing/2014/main" id="{E424B493-2987-48B7-A1C6-6268F1E55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5294" y="3149029"/>
            <a:ext cx="1713931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使用或推荐意愿一般</a:t>
            </a:r>
          </a:p>
        </p:txBody>
      </p:sp>
      <p:pic>
        <p:nvPicPr>
          <p:cNvPr id="39952" name="图片 2">
            <a:extLst>
              <a:ext uri="{FF2B5EF4-FFF2-40B4-BE49-F238E27FC236}">
                <a16:creationId xmlns:a16="http://schemas.microsoft.com/office/drawing/2014/main" id="{B4D9ABFD-E3E2-4AB9-B794-325A016C6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182" y="1500426"/>
            <a:ext cx="1435089" cy="1897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8473" y="344356"/>
            <a:ext cx="366837" cy="365183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99212" y="540163"/>
            <a:ext cx="244558" cy="24345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MH_Other_1"/>
          <p:cNvSpPr/>
          <p:nvPr>
            <p:custDataLst>
              <p:tags r:id="rId2"/>
            </p:custDataLst>
          </p:nvPr>
        </p:nvSpPr>
        <p:spPr>
          <a:xfrm flipV="1">
            <a:off x="4013195" y="1598125"/>
            <a:ext cx="82037" cy="74667"/>
          </a:xfrm>
          <a:prstGeom prst="rtTriangle">
            <a:avLst/>
          </a:prstGeom>
          <a:solidFill>
            <a:srgbClr val="8B0012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MH_Other_2"/>
          <p:cNvSpPr/>
          <p:nvPr>
            <p:custDataLst>
              <p:tags r:id="rId3"/>
            </p:custDataLst>
          </p:nvPr>
        </p:nvSpPr>
        <p:spPr>
          <a:xfrm>
            <a:off x="4013195" y="1190956"/>
            <a:ext cx="82037" cy="74667"/>
          </a:xfrm>
          <a:prstGeom prst="rtTriangle">
            <a:avLst/>
          </a:prstGeom>
          <a:solidFill>
            <a:srgbClr val="8B0012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MH_Other_3"/>
          <p:cNvSpPr/>
          <p:nvPr>
            <p:custDataLst>
              <p:tags r:id="rId4"/>
            </p:custDataLst>
          </p:nvPr>
        </p:nvSpPr>
        <p:spPr>
          <a:xfrm flipV="1">
            <a:off x="4013195" y="2279464"/>
            <a:ext cx="82037" cy="74667"/>
          </a:xfrm>
          <a:prstGeom prst="rtTriangle">
            <a:avLst/>
          </a:prstGeom>
          <a:solidFill>
            <a:srgbClr val="8B0012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MH_Other_4"/>
          <p:cNvSpPr/>
          <p:nvPr>
            <p:custDataLst>
              <p:tags r:id="rId5"/>
            </p:custDataLst>
          </p:nvPr>
        </p:nvSpPr>
        <p:spPr>
          <a:xfrm>
            <a:off x="4013195" y="1872294"/>
            <a:ext cx="82037" cy="74667"/>
          </a:xfrm>
          <a:prstGeom prst="rtTriangle">
            <a:avLst/>
          </a:prstGeom>
          <a:solidFill>
            <a:srgbClr val="8B0012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MH_Other_5"/>
          <p:cNvSpPr/>
          <p:nvPr>
            <p:custDataLst>
              <p:tags r:id="rId6"/>
            </p:custDataLst>
          </p:nvPr>
        </p:nvSpPr>
        <p:spPr>
          <a:xfrm flipV="1">
            <a:off x="4013195" y="2959635"/>
            <a:ext cx="82037" cy="74667"/>
          </a:xfrm>
          <a:prstGeom prst="rtTriangle">
            <a:avLst/>
          </a:prstGeom>
          <a:solidFill>
            <a:srgbClr val="8B0012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MH_Other_6"/>
          <p:cNvSpPr/>
          <p:nvPr>
            <p:custDataLst>
              <p:tags r:id="rId7"/>
            </p:custDataLst>
          </p:nvPr>
        </p:nvSpPr>
        <p:spPr>
          <a:xfrm>
            <a:off x="4013195" y="2553632"/>
            <a:ext cx="82037" cy="73501"/>
          </a:xfrm>
          <a:prstGeom prst="rtTriangle">
            <a:avLst/>
          </a:prstGeom>
          <a:solidFill>
            <a:srgbClr val="8B0012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MH_Other_9"/>
          <p:cNvSpPr/>
          <p:nvPr>
            <p:custDataLst>
              <p:tags r:id="rId8"/>
            </p:custDataLst>
          </p:nvPr>
        </p:nvSpPr>
        <p:spPr>
          <a:xfrm>
            <a:off x="3394401" y="1265623"/>
            <a:ext cx="1205105" cy="407170"/>
          </a:xfrm>
          <a:prstGeom prst="rightArrow">
            <a:avLst>
              <a:gd name="adj1" fmla="val 72581"/>
              <a:gd name="adj2" fmla="val 46774"/>
            </a:avLst>
          </a:prstGeom>
          <a:solidFill>
            <a:srgbClr val="FFC000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MH_Other_10"/>
          <p:cNvSpPr/>
          <p:nvPr>
            <p:custDataLst>
              <p:tags r:id="rId9"/>
            </p:custDataLst>
          </p:nvPr>
        </p:nvSpPr>
        <p:spPr>
          <a:xfrm>
            <a:off x="3394401" y="1946961"/>
            <a:ext cx="1205105" cy="407170"/>
          </a:xfrm>
          <a:prstGeom prst="rightArrow">
            <a:avLst>
              <a:gd name="adj1" fmla="val 72581"/>
              <a:gd name="adj2" fmla="val 46774"/>
            </a:avLst>
          </a:prstGeom>
          <a:solidFill>
            <a:srgbClr val="FFC000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MH_Other_11"/>
          <p:cNvSpPr/>
          <p:nvPr>
            <p:custDataLst>
              <p:tags r:id="rId10"/>
            </p:custDataLst>
          </p:nvPr>
        </p:nvSpPr>
        <p:spPr>
          <a:xfrm>
            <a:off x="3394401" y="2628118"/>
            <a:ext cx="1205105" cy="406184"/>
          </a:xfrm>
          <a:prstGeom prst="rightArrow">
            <a:avLst>
              <a:gd name="adj1" fmla="val 72581"/>
              <a:gd name="adj2" fmla="val 46774"/>
            </a:avLst>
          </a:prstGeom>
          <a:solidFill>
            <a:srgbClr val="FFC000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MH_SubTitle_1"/>
          <p:cNvSpPr/>
          <p:nvPr>
            <p:custDataLst>
              <p:tags r:id="rId11"/>
            </p:custDataLst>
          </p:nvPr>
        </p:nvSpPr>
        <p:spPr>
          <a:xfrm>
            <a:off x="3188150" y="1265623"/>
            <a:ext cx="825045" cy="407170"/>
          </a:xfrm>
          <a:prstGeom prst="rect">
            <a:avLst/>
          </a:prstGeom>
          <a:solidFill>
            <a:srgbClr val="8B0012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7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1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MH_SubTitle_2"/>
          <p:cNvSpPr/>
          <p:nvPr>
            <p:custDataLst>
              <p:tags r:id="rId12"/>
            </p:custDataLst>
          </p:nvPr>
        </p:nvSpPr>
        <p:spPr>
          <a:xfrm>
            <a:off x="3188150" y="1946961"/>
            <a:ext cx="825045" cy="407170"/>
          </a:xfrm>
          <a:prstGeom prst="rect">
            <a:avLst/>
          </a:prstGeom>
          <a:solidFill>
            <a:srgbClr val="8B0012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7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sz="1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MH_SubTitle_3"/>
          <p:cNvSpPr/>
          <p:nvPr>
            <p:custDataLst>
              <p:tags r:id="rId13"/>
            </p:custDataLst>
          </p:nvPr>
        </p:nvSpPr>
        <p:spPr>
          <a:xfrm>
            <a:off x="3188150" y="2628118"/>
            <a:ext cx="825045" cy="406184"/>
          </a:xfrm>
          <a:prstGeom prst="rect">
            <a:avLst/>
          </a:prstGeom>
          <a:solidFill>
            <a:srgbClr val="8B0012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7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sz="1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MH_Entry_1"/>
          <p:cNvSpPr/>
          <p:nvPr>
            <p:custDataLst>
              <p:tags r:id="rId14"/>
            </p:custDataLst>
          </p:nvPr>
        </p:nvSpPr>
        <p:spPr>
          <a:xfrm>
            <a:off x="4907792" y="1330178"/>
            <a:ext cx="1726579" cy="30777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8B001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需求获取</a:t>
            </a:r>
          </a:p>
        </p:txBody>
      </p:sp>
      <p:sp>
        <p:nvSpPr>
          <p:cNvPr id="21" name="MH_Entry_2"/>
          <p:cNvSpPr/>
          <p:nvPr>
            <p:custDataLst>
              <p:tags r:id="rId15"/>
            </p:custDataLst>
          </p:nvPr>
        </p:nvSpPr>
        <p:spPr>
          <a:xfrm>
            <a:off x="4907792" y="2024660"/>
            <a:ext cx="1726579" cy="30777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8B001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需求分析</a:t>
            </a:r>
            <a:endParaRPr lang="zh-CN" altLang="en-US" sz="900" dirty="0">
              <a:solidFill>
                <a:srgbClr val="8B001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MH_Entry_3"/>
          <p:cNvSpPr/>
          <p:nvPr>
            <p:custDataLst>
              <p:tags r:id="rId16"/>
            </p:custDataLst>
          </p:nvPr>
        </p:nvSpPr>
        <p:spPr>
          <a:xfrm>
            <a:off x="4907792" y="2709806"/>
            <a:ext cx="1726579" cy="30777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8B001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需求确认</a:t>
            </a:r>
            <a:r>
              <a:rPr lang="en-US" altLang="zh-CN" sz="900" dirty="0">
                <a:solidFill>
                  <a:srgbClr val="8B001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zh-CN" altLang="en-US" sz="900" dirty="0">
              <a:solidFill>
                <a:srgbClr val="8B001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MH_Others_1"/>
          <p:cNvSpPr txBox="1"/>
          <p:nvPr>
            <p:custDataLst>
              <p:tags r:id="rId17"/>
            </p:custDataLst>
          </p:nvPr>
        </p:nvSpPr>
        <p:spPr>
          <a:xfrm>
            <a:off x="1080887" y="644489"/>
            <a:ext cx="907941" cy="2644243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spAutoFit/>
          </a:bodyPr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900" b="1" dirty="0">
                <a:solidFill>
                  <a:srgbClr val="8B001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</a:p>
        </p:txBody>
      </p:sp>
      <p:sp>
        <p:nvSpPr>
          <p:cNvPr id="25" name="MH_Others_2"/>
          <p:cNvSpPr txBox="1"/>
          <p:nvPr>
            <p:custDataLst>
              <p:tags r:id="rId18"/>
            </p:custDataLst>
          </p:nvPr>
        </p:nvSpPr>
        <p:spPr>
          <a:xfrm rot="5400000">
            <a:off x="-272383" y="1816815"/>
            <a:ext cx="2299098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200" dirty="0">
                <a:solidFill>
                  <a:srgbClr val="FFC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2200" dirty="0">
              <a:solidFill>
                <a:srgbClr val="FFC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10155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62" name="组合 1">
            <a:extLst>
              <a:ext uri="{FF2B5EF4-FFF2-40B4-BE49-F238E27FC236}">
                <a16:creationId xmlns:a16="http://schemas.microsoft.com/office/drawing/2014/main" id="{05BBC761-1CB0-4624-B779-B20D62B4535B}"/>
              </a:ext>
            </a:extLst>
          </p:cNvPr>
          <p:cNvGrpSpPr>
            <a:grpSpLocks/>
          </p:cNvGrpSpPr>
          <p:nvPr/>
        </p:nvGrpSpPr>
        <p:grpSpPr bwMode="auto">
          <a:xfrm>
            <a:off x="1132187" y="1893618"/>
            <a:ext cx="6728584" cy="1471258"/>
            <a:chOff x="-11267" y="2578305"/>
            <a:chExt cx="9155267" cy="2000969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E11561C4-62BB-4F50-9BA1-502D1183BB0F}"/>
                </a:ext>
              </a:extLst>
            </p:cNvPr>
            <p:cNvSpPr/>
            <p:nvPr/>
          </p:nvSpPr>
          <p:spPr>
            <a:xfrm>
              <a:off x="-11267" y="2578305"/>
              <a:ext cx="3575111" cy="1997795"/>
            </a:xfrm>
            <a:prstGeom prst="rect">
              <a:avLst/>
            </a:prstGeom>
            <a:blipFill>
              <a:blip r:embed="rId2" cstate="email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176"/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59566C76-2417-4D66-9EE4-E9C9D4DB5C78}"/>
                </a:ext>
              </a:extLst>
            </p:cNvPr>
            <p:cNvGrpSpPr/>
            <p:nvPr/>
          </p:nvGrpSpPr>
          <p:grpSpPr>
            <a:xfrm>
              <a:off x="3275856" y="2580536"/>
              <a:ext cx="5868144" cy="1998738"/>
              <a:chOff x="4257077" y="2119893"/>
              <a:chExt cx="6919857" cy="2356960"/>
            </a:xfrm>
            <a:solidFill>
              <a:srgbClr val="32A1BC"/>
            </a:solidFill>
          </p:grpSpPr>
          <p:sp>
            <p:nvSpPr>
              <p:cNvPr id="43" name="等腰三角形 42">
                <a:extLst>
                  <a:ext uri="{FF2B5EF4-FFF2-40B4-BE49-F238E27FC236}">
                    <a16:creationId xmlns:a16="http://schemas.microsoft.com/office/drawing/2014/main" id="{80FAFD25-D4AD-4CE9-ACFF-A43D00E577C0}"/>
                  </a:ext>
                </a:extLst>
              </p:cNvPr>
              <p:cNvSpPr/>
              <p:nvPr/>
            </p:nvSpPr>
            <p:spPr>
              <a:xfrm rot="16200000">
                <a:off x="4224440" y="3094390"/>
                <a:ext cx="473237" cy="407963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176"/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F202DA22-348C-47AD-ADDF-DF387C00FE44}"/>
                  </a:ext>
                </a:extLst>
              </p:cNvPr>
              <p:cNvSpPr/>
              <p:nvPr/>
            </p:nvSpPr>
            <p:spPr>
              <a:xfrm>
                <a:off x="4552497" y="2119893"/>
                <a:ext cx="6624437" cy="235696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lnSpc>
                    <a:spcPct val="125000"/>
                  </a:lnSpc>
                  <a:spcBef>
                    <a:spcPts val="882"/>
                  </a:spcBef>
                  <a:defRPr/>
                </a:pPr>
                <a:endParaRPr lang="en-US" altLang="zh-CN" sz="1176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0963" name="TextBox 5" hidden="1">
            <a:extLst>
              <a:ext uri="{FF2B5EF4-FFF2-40B4-BE49-F238E27FC236}">
                <a16:creationId xmlns:a16="http://schemas.microsoft.com/office/drawing/2014/main" id="{1BC31BEC-2F0A-47C8-86CF-BA684C6EF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109" y="1436256"/>
            <a:ext cx="1428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0964" name="矩形 6" hidden="1">
            <a:extLst>
              <a:ext uri="{FF2B5EF4-FFF2-40B4-BE49-F238E27FC236}">
                <a16:creationId xmlns:a16="http://schemas.microsoft.com/office/drawing/2014/main" id="{7D7BB129-D3F7-44FC-A74F-6B036E804A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109" y="2223805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0965" name="矩形 7" hidden="1">
            <a:extLst>
              <a:ext uri="{FF2B5EF4-FFF2-40B4-BE49-F238E27FC236}">
                <a16:creationId xmlns:a16="http://schemas.microsoft.com/office/drawing/2014/main" id="{9273D2C6-45F2-429F-A99E-E90D310DF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3116360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0966" name="矩形 8" hidden="1">
            <a:extLst>
              <a:ext uri="{FF2B5EF4-FFF2-40B4-BE49-F238E27FC236}">
                <a16:creationId xmlns:a16="http://schemas.microsoft.com/office/drawing/2014/main" id="{F403BB21-97A2-4CA0-B871-193B09873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4061419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0967" name="矩形 6">
            <a:extLst>
              <a:ext uri="{FF2B5EF4-FFF2-40B4-BE49-F238E27FC236}">
                <a16:creationId xmlns:a16="http://schemas.microsoft.com/office/drawing/2014/main" id="{2A6A1C85-6A05-42D1-9F27-0613327DC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871" y="210013"/>
            <a:ext cx="1462260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58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需求获取</a:t>
            </a:r>
          </a:p>
        </p:txBody>
      </p:sp>
      <p:sp>
        <p:nvSpPr>
          <p:cNvPr id="40968" name="矩形 15">
            <a:extLst>
              <a:ext uri="{FF2B5EF4-FFF2-40B4-BE49-F238E27FC236}">
                <a16:creationId xmlns:a16="http://schemas.microsoft.com/office/drawing/2014/main" id="{35D8BC27-67E5-4895-B400-108BBBE18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6736" y="2369647"/>
            <a:ext cx="2316660" cy="54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940">
                <a:latin typeface="微软雅黑" panose="020B0503020204020204" pitchFamily="34" charset="-122"/>
                <a:ea typeface="微软雅黑" panose="020B0503020204020204" pitchFamily="34" charset="-122"/>
              </a:rPr>
              <a:t>1.3.</a:t>
            </a:r>
            <a:r>
              <a:rPr lang="zh-CN" altLang="en-US" sz="2940">
                <a:latin typeface="微软雅黑" panose="020B0503020204020204" pitchFamily="34" charset="-122"/>
                <a:ea typeface="微软雅黑" panose="020B0503020204020204" pitchFamily="34" charset="-122"/>
              </a:rPr>
              <a:t>头脑风暴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Box 5" hidden="1">
            <a:extLst>
              <a:ext uri="{FF2B5EF4-FFF2-40B4-BE49-F238E27FC236}">
                <a16:creationId xmlns:a16="http://schemas.microsoft.com/office/drawing/2014/main" id="{B9FD898B-357F-4AA1-8C07-78D0C82CD4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109" y="1436256"/>
            <a:ext cx="1428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1987" name="矩形 6" hidden="1">
            <a:extLst>
              <a:ext uri="{FF2B5EF4-FFF2-40B4-BE49-F238E27FC236}">
                <a16:creationId xmlns:a16="http://schemas.microsoft.com/office/drawing/2014/main" id="{76356706-7264-4E37-9353-1A6840ECC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109" y="2223805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1988" name="矩形 7" hidden="1">
            <a:extLst>
              <a:ext uri="{FF2B5EF4-FFF2-40B4-BE49-F238E27FC236}">
                <a16:creationId xmlns:a16="http://schemas.microsoft.com/office/drawing/2014/main" id="{622CA27E-30A1-4B98-A66B-0C9EA3316F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3116360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1989" name="矩形 8" hidden="1">
            <a:extLst>
              <a:ext uri="{FF2B5EF4-FFF2-40B4-BE49-F238E27FC236}">
                <a16:creationId xmlns:a16="http://schemas.microsoft.com/office/drawing/2014/main" id="{A9F876A3-E713-4E1E-9085-F7FDC8E00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4061419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1990" name="矩形 6">
            <a:extLst>
              <a:ext uri="{FF2B5EF4-FFF2-40B4-BE49-F238E27FC236}">
                <a16:creationId xmlns:a16="http://schemas.microsoft.com/office/drawing/2014/main" id="{C10790F9-D02D-469A-99BA-982273F01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870" y="210013"/>
            <a:ext cx="1242648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头脑风暴</a:t>
            </a:r>
          </a:p>
        </p:txBody>
      </p:sp>
      <p:pic>
        <p:nvPicPr>
          <p:cNvPr id="41991" name="图片 1">
            <a:extLst>
              <a:ext uri="{FF2B5EF4-FFF2-40B4-BE49-F238E27FC236}">
                <a16:creationId xmlns:a16="http://schemas.microsoft.com/office/drawing/2014/main" id="{C7143690-84F6-4BE9-8D8C-CBB5FDDAB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248" y="932225"/>
            <a:ext cx="4735793" cy="3552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Box 5" hidden="1">
            <a:extLst>
              <a:ext uri="{FF2B5EF4-FFF2-40B4-BE49-F238E27FC236}">
                <a16:creationId xmlns:a16="http://schemas.microsoft.com/office/drawing/2014/main" id="{81849A54-3E1C-4280-9F2F-E1E76FED42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109" y="1436256"/>
            <a:ext cx="1428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3011" name="矩形 6" hidden="1">
            <a:extLst>
              <a:ext uri="{FF2B5EF4-FFF2-40B4-BE49-F238E27FC236}">
                <a16:creationId xmlns:a16="http://schemas.microsoft.com/office/drawing/2014/main" id="{373316E3-A065-4C9A-A70B-D8BCA7BEB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109" y="2223805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3012" name="矩形 7" hidden="1">
            <a:extLst>
              <a:ext uri="{FF2B5EF4-FFF2-40B4-BE49-F238E27FC236}">
                <a16:creationId xmlns:a16="http://schemas.microsoft.com/office/drawing/2014/main" id="{221BE256-5988-4FD6-A95C-291469B083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3116360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3013" name="矩形 8" hidden="1">
            <a:extLst>
              <a:ext uri="{FF2B5EF4-FFF2-40B4-BE49-F238E27FC236}">
                <a16:creationId xmlns:a16="http://schemas.microsoft.com/office/drawing/2014/main" id="{C9CBC834-442D-44E7-916F-88B92DCAF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4061419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3014" name="矩形 6">
            <a:extLst>
              <a:ext uri="{FF2B5EF4-FFF2-40B4-BE49-F238E27FC236}">
                <a16:creationId xmlns:a16="http://schemas.microsoft.com/office/drawing/2014/main" id="{AC6D6D35-A351-4AB9-849E-53289C6AC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870" y="210013"/>
            <a:ext cx="1242648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头脑风暴</a:t>
            </a:r>
          </a:p>
        </p:txBody>
      </p:sp>
      <p:pic>
        <p:nvPicPr>
          <p:cNvPr id="43015" name="图片 2">
            <a:extLst>
              <a:ext uri="{FF2B5EF4-FFF2-40B4-BE49-F238E27FC236}">
                <a16:creationId xmlns:a16="http://schemas.microsoft.com/office/drawing/2014/main" id="{6BF5FB30-168E-4ADB-B922-4AB4E42D2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022" y="-1818946"/>
            <a:ext cx="6548906" cy="6561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Box 5" hidden="1">
            <a:extLst>
              <a:ext uri="{FF2B5EF4-FFF2-40B4-BE49-F238E27FC236}">
                <a16:creationId xmlns:a16="http://schemas.microsoft.com/office/drawing/2014/main" id="{5D144A8B-4AFD-458E-9FB7-B6D8812310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109" y="1436256"/>
            <a:ext cx="1428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4035" name="矩形 6" hidden="1">
            <a:extLst>
              <a:ext uri="{FF2B5EF4-FFF2-40B4-BE49-F238E27FC236}">
                <a16:creationId xmlns:a16="http://schemas.microsoft.com/office/drawing/2014/main" id="{7DC4CFCC-5FAF-4C9A-ACE9-4EBB5DAF6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109" y="2223805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4036" name="矩形 7" hidden="1">
            <a:extLst>
              <a:ext uri="{FF2B5EF4-FFF2-40B4-BE49-F238E27FC236}">
                <a16:creationId xmlns:a16="http://schemas.microsoft.com/office/drawing/2014/main" id="{7B1218F5-E201-4139-8244-2E751C086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3116360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4037" name="矩形 8" hidden="1">
            <a:extLst>
              <a:ext uri="{FF2B5EF4-FFF2-40B4-BE49-F238E27FC236}">
                <a16:creationId xmlns:a16="http://schemas.microsoft.com/office/drawing/2014/main" id="{62B8C9BC-6BED-4C69-B302-262E0D938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4061419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4038" name="矩形 6">
            <a:extLst>
              <a:ext uri="{FF2B5EF4-FFF2-40B4-BE49-F238E27FC236}">
                <a16:creationId xmlns:a16="http://schemas.microsoft.com/office/drawing/2014/main" id="{C3906BCE-E9FB-4B95-BC91-A979FDE52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870" y="210013"/>
            <a:ext cx="1242648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头脑风暴</a:t>
            </a:r>
          </a:p>
        </p:txBody>
      </p:sp>
      <p:grpSp>
        <p:nvGrpSpPr>
          <p:cNvPr id="44039" name="Group 5">
            <a:extLst>
              <a:ext uri="{FF2B5EF4-FFF2-40B4-BE49-F238E27FC236}">
                <a16:creationId xmlns:a16="http://schemas.microsoft.com/office/drawing/2014/main" id="{0F8A5D22-76C3-4439-9D06-9197CF2753D5}"/>
              </a:ext>
            </a:extLst>
          </p:cNvPr>
          <p:cNvGrpSpPr>
            <a:grpSpLocks/>
          </p:cNvGrpSpPr>
          <p:nvPr/>
        </p:nvGrpSpPr>
        <p:grpSpPr bwMode="auto">
          <a:xfrm>
            <a:off x="1896401" y="1038397"/>
            <a:ext cx="373356" cy="374524"/>
            <a:chOff x="0" y="0"/>
            <a:chExt cx="520701" cy="520701"/>
          </a:xfrm>
        </p:grpSpPr>
        <p:sp>
          <p:nvSpPr>
            <p:cNvPr id="9" name="AutoShape 6">
              <a:extLst>
                <a:ext uri="{FF2B5EF4-FFF2-40B4-BE49-F238E27FC236}">
                  <a16:creationId xmlns:a16="http://schemas.microsoft.com/office/drawing/2014/main" id="{163CC911-50AC-0243-8D71-E90B582B4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520701" cy="520701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C00000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10" name="AutoShape 7">
              <a:extLst>
                <a:ext uri="{FF2B5EF4-FFF2-40B4-BE49-F238E27FC236}">
                  <a16:creationId xmlns:a16="http://schemas.microsoft.com/office/drawing/2014/main" id="{A00312D6-97D7-F841-9EC6-762B504F0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022" y="124904"/>
              <a:ext cx="406798" cy="39579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605" y="2541"/>
                  </a:moveTo>
                  <a:cubicBezTo>
                    <a:pt x="13321" y="4495"/>
                    <a:pt x="13321" y="4495"/>
                    <a:pt x="13321" y="4495"/>
                  </a:cubicBezTo>
                  <a:cubicBezTo>
                    <a:pt x="12274" y="3225"/>
                    <a:pt x="12274" y="3225"/>
                    <a:pt x="12274" y="3225"/>
                  </a:cubicBezTo>
                  <a:cubicBezTo>
                    <a:pt x="10086" y="586"/>
                    <a:pt x="10086" y="586"/>
                    <a:pt x="10086" y="586"/>
                  </a:cubicBezTo>
                  <a:cubicBezTo>
                    <a:pt x="9896" y="781"/>
                    <a:pt x="9896" y="781"/>
                    <a:pt x="9896" y="781"/>
                  </a:cubicBezTo>
                  <a:cubicBezTo>
                    <a:pt x="9610" y="390"/>
                    <a:pt x="9610" y="390"/>
                    <a:pt x="9610" y="390"/>
                  </a:cubicBezTo>
                  <a:cubicBezTo>
                    <a:pt x="6470" y="0"/>
                    <a:pt x="6470" y="0"/>
                    <a:pt x="6470" y="0"/>
                  </a:cubicBezTo>
                  <a:cubicBezTo>
                    <a:pt x="4662" y="3029"/>
                    <a:pt x="4662" y="3029"/>
                    <a:pt x="4662" y="3029"/>
                  </a:cubicBezTo>
                  <a:cubicBezTo>
                    <a:pt x="0" y="5571"/>
                    <a:pt x="0" y="5571"/>
                    <a:pt x="0" y="5571"/>
                  </a:cubicBezTo>
                  <a:cubicBezTo>
                    <a:pt x="1998" y="8307"/>
                    <a:pt x="1998" y="8307"/>
                    <a:pt x="1998" y="8307"/>
                  </a:cubicBezTo>
                  <a:cubicBezTo>
                    <a:pt x="3520" y="10262"/>
                    <a:pt x="3520" y="10262"/>
                    <a:pt x="3520" y="10262"/>
                  </a:cubicBezTo>
                  <a:cubicBezTo>
                    <a:pt x="190" y="13292"/>
                    <a:pt x="190" y="13292"/>
                    <a:pt x="190" y="13292"/>
                  </a:cubicBezTo>
                  <a:cubicBezTo>
                    <a:pt x="7231" y="21502"/>
                    <a:pt x="7231" y="21502"/>
                    <a:pt x="7231" y="21502"/>
                  </a:cubicBezTo>
                  <a:cubicBezTo>
                    <a:pt x="7422" y="21600"/>
                    <a:pt x="7707" y="21600"/>
                    <a:pt x="7992" y="21600"/>
                  </a:cubicBezTo>
                  <a:cubicBezTo>
                    <a:pt x="14844" y="21600"/>
                    <a:pt x="20553" y="16419"/>
                    <a:pt x="21600" y="9676"/>
                  </a:cubicBezTo>
                  <a:lnTo>
                    <a:pt x="15605" y="254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11" name="AutoShape 8">
              <a:extLst>
                <a:ext uri="{FF2B5EF4-FFF2-40B4-BE49-F238E27FC236}">
                  <a16:creationId xmlns:a16="http://schemas.microsoft.com/office/drawing/2014/main" id="{20AB9290-30A5-A545-9FE3-8891640CD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95" y="116793"/>
              <a:ext cx="304285" cy="14923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63" y="21599"/>
                  </a:moveTo>
                  <a:cubicBezTo>
                    <a:pt x="15209" y="21599"/>
                    <a:pt x="19043" y="19518"/>
                    <a:pt x="21599" y="16134"/>
                  </a:cubicBezTo>
                  <a:cubicBezTo>
                    <a:pt x="21472" y="10149"/>
                    <a:pt x="21472" y="10149"/>
                    <a:pt x="21472" y="10149"/>
                  </a:cubicBezTo>
                  <a:cubicBezTo>
                    <a:pt x="21472" y="8327"/>
                    <a:pt x="20833" y="6766"/>
                    <a:pt x="19810" y="6766"/>
                  </a:cubicBezTo>
                  <a:cubicBezTo>
                    <a:pt x="14698" y="6766"/>
                    <a:pt x="14698" y="6766"/>
                    <a:pt x="14698" y="6766"/>
                  </a:cubicBezTo>
                  <a:cubicBezTo>
                    <a:pt x="14442" y="2862"/>
                    <a:pt x="12781" y="0"/>
                    <a:pt x="10863" y="0"/>
                  </a:cubicBezTo>
                  <a:cubicBezTo>
                    <a:pt x="8818" y="0"/>
                    <a:pt x="7157" y="2862"/>
                    <a:pt x="6901" y="7026"/>
                  </a:cubicBezTo>
                  <a:cubicBezTo>
                    <a:pt x="1661" y="7026"/>
                    <a:pt x="1661" y="7026"/>
                    <a:pt x="1661" y="7026"/>
                  </a:cubicBezTo>
                  <a:cubicBezTo>
                    <a:pt x="766" y="7026"/>
                    <a:pt x="0" y="8587"/>
                    <a:pt x="0" y="10409"/>
                  </a:cubicBezTo>
                  <a:cubicBezTo>
                    <a:pt x="127" y="15874"/>
                    <a:pt x="127" y="15874"/>
                    <a:pt x="127" y="15874"/>
                  </a:cubicBezTo>
                  <a:cubicBezTo>
                    <a:pt x="2556" y="19518"/>
                    <a:pt x="6518" y="21599"/>
                    <a:pt x="10863" y="21599"/>
                  </a:cubicBezTo>
                  <a:close/>
                  <a:moveTo>
                    <a:pt x="10863" y="20038"/>
                  </a:moveTo>
                  <a:cubicBezTo>
                    <a:pt x="10097" y="20038"/>
                    <a:pt x="9457" y="19257"/>
                    <a:pt x="9457" y="18737"/>
                  </a:cubicBezTo>
                  <a:cubicBezTo>
                    <a:pt x="9457" y="17956"/>
                    <a:pt x="10097" y="17436"/>
                    <a:pt x="10863" y="17436"/>
                  </a:cubicBezTo>
                  <a:cubicBezTo>
                    <a:pt x="11502" y="17436"/>
                    <a:pt x="12142" y="17956"/>
                    <a:pt x="12142" y="18737"/>
                  </a:cubicBezTo>
                  <a:cubicBezTo>
                    <a:pt x="12142" y="19257"/>
                    <a:pt x="11502" y="20038"/>
                    <a:pt x="10863" y="20038"/>
                  </a:cubicBezTo>
                  <a:close/>
                  <a:moveTo>
                    <a:pt x="10863" y="1821"/>
                  </a:moveTo>
                  <a:cubicBezTo>
                    <a:pt x="12397" y="1821"/>
                    <a:pt x="13803" y="3903"/>
                    <a:pt x="14314" y="6766"/>
                  </a:cubicBezTo>
                  <a:cubicBezTo>
                    <a:pt x="7285" y="7026"/>
                    <a:pt x="7285" y="7026"/>
                    <a:pt x="7285" y="7026"/>
                  </a:cubicBezTo>
                  <a:cubicBezTo>
                    <a:pt x="7668" y="3903"/>
                    <a:pt x="9074" y="1821"/>
                    <a:pt x="10863" y="1821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12" name="AutoShape 9">
              <a:extLst>
                <a:ext uri="{FF2B5EF4-FFF2-40B4-BE49-F238E27FC236}">
                  <a16:creationId xmlns:a16="http://schemas.microsoft.com/office/drawing/2014/main" id="{7BCA36B7-2953-0044-8D24-F17D64FE8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95" y="238452"/>
              <a:ext cx="304285" cy="13625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472" y="0"/>
                  </a:moveTo>
                  <a:cubicBezTo>
                    <a:pt x="18915" y="3646"/>
                    <a:pt x="15081" y="5890"/>
                    <a:pt x="10736" y="5890"/>
                  </a:cubicBezTo>
                  <a:cubicBezTo>
                    <a:pt x="6518" y="5890"/>
                    <a:pt x="2684" y="3646"/>
                    <a:pt x="0" y="0"/>
                  </a:cubicBezTo>
                  <a:cubicBezTo>
                    <a:pt x="127" y="17953"/>
                    <a:pt x="127" y="17953"/>
                    <a:pt x="127" y="17953"/>
                  </a:cubicBezTo>
                  <a:cubicBezTo>
                    <a:pt x="127" y="20197"/>
                    <a:pt x="894" y="21599"/>
                    <a:pt x="1789" y="21599"/>
                  </a:cubicBezTo>
                  <a:cubicBezTo>
                    <a:pt x="19938" y="21319"/>
                    <a:pt x="19938" y="21319"/>
                    <a:pt x="19938" y="21319"/>
                  </a:cubicBezTo>
                  <a:cubicBezTo>
                    <a:pt x="20833" y="21319"/>
                    <a:pt x="21599" y="19636"/>
                    <a:pt x="21599" y="17672"/>
                  </a:cubicBezTo>
                  <a:lnTo>
                    <a:pt x="21472" y="0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</p:grpSp>
      <p:sp>
        <p:nvSpPr>
          <p:cNvPr id="44040" name="文本框 2">
            <a:extLst>
              <a:ext uri="{FF2B5EF4-FFF2-40B4-BE49-F238E27FC236}">
                <a16:creationId xmlns:a16="http://schemas.microsoft.com/office/drawing/2014/main" id="{3428AD89-B492-4DF4-B428-E5B7F754B7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110" y="985895"/>
            <a:ext cx="4181593" cy="2738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1323">
                <a:latin typeface="Arial" panose="020B0604020202020204" pitchFamily="34" charset="0"/>
              </a:rPr>
              <a:t>参与成员：崔航，刘相岑，高梓瑞，任钦，王少强，陆泽瑞</a:t>
            </a: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1323">
                <a:latin typeface="Arial" panose="020B0604020202020204" pitchFamily="34" charset="0"/>
              </a:rPr>
              <a:t>具有代表性的发言记录：</a:t>
            </a: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1323">
                <a:latin typeface="Arial" panose="020B0604020202020204" pitchFamily="34" charset="0"/>
              </a:rPr>
              <a:t>崔航：我是一个起床困难户。我经常定了闹铃，无意识地一响就随手按掉，然后继续睡。我需要一个能够彻底让我清醒的闹铃软件。</a:t>
            </a: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1323">
                <a:latin typeface="Arial" panose="020B0604020202020204" pitchFamily="34" charset="0"/>
              </a:rPr>
              <a:t>刘相岑：我自制力较好，闹铃能够叫醒我，我只需要一个可以实现闹铃功能的软件就可以。</a:t>
            </a:r>
            <a:endParaRPr kumimoji="1" lang="en-US" altLang="zh-CN" sz="1323">
              <a:latin typeface="Arial" panose="020B0604020202020204" pitchFamily="34" charset="0"/>
            </a:endParaRPr>
          </a:p>
        </p:txBody>
      </p:sp>
      <p:grpSp>
        <p:nvGrpSpPr>
          <p:cNvPr id="44041" name="Group 15">
            <a:extLst>
              <a:ext uri="{FF2B5EF4-FFF2-40B4-BE49-F238E27FC236}">
                <a16:creationId xmlns:a16="http://schemas.microsoft.com/office/drawing/2014/main" id="{3A562D97-3ED8-40BA-B7CF-AE36746BD1F4}"/>
              </a:ext>
            </a:extLst>
          </p:cNvPr>
          <p:cNvGrpSpPr>
            <a:grpSpLocks/>
          </p:cNvGrpSpPr>
          <p:nvPr/>
        </p:nvGrpSpPr>
        <p:grpSpPr bwMode="auto">
          <a:xfrm>
            <a:off x="1896401" y="2069795"/>
            <a:ext cx="373356" cy="374524"/>
            <a:chOff x="0" y="0"/>
            <a:chExt cx="520701" cy="520701"/>
          </a:xfrm>
        </p:grpSpPr>
        <p:sp>
          <p:nvSpPr>
            <p:cNvPr id="17" name="AutoShape 16">
              <a:extLst>
                <a:ext uri="{FF2B5EF4-FFF2-40B4-BE49-F238E27FC236}">
                  <a16:creationId xmlns:a16="http://schemas.microsoft.com/office/drawing/2014/main" id="{2F12AAB5-97FC-7E41-BFF0-285EEBA30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520701" cy="520701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C00000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18" name="AutoShape 17">
              <a:extLst>
                <a:ext uri="{FF2B5EF4-FFF2-40B4-BE49-F238E27FC236}">
                  <a16:creationId xmlns:a16="http://schemas.microsoft.com/office/drawing/2014/main" id="{3B7CED9C-9135-EF44-B69C-8F15BCD89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820" y="95706"/>
              <a:ext cx="333574" cy="42499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15610"/>
                  </a:moveTo>
                  <a:cubicBezTo>
                    <a:pt x="3367" y="0"/>
                    <a:pt x="3367" y="0"/>
                    <a:pt x="3367" y="0"/>
                  </a:cubicBezTo>
                  <a:cubicBezTo>
                    <a:pt x="1393" y="1361"/>
                    <a:pt x="1393" y="1361"/>
                    <a:pt x="1393" y="1361"/>
                  </a:cubicBezTo>
                  <a:cubicBezTo>
                    <a:pt x="3251" y="3357"/>
                    <a:pt x="3251" y="3357"/>
                    <a:pt x="3251" y="3357"/>
                  </a:cubicBezTo>
                  <a:cubicBezTo>
                    <a:pt x="0" y="7986"/>
                    <a:pt x="0" y="7986"/>
                    <a:pt x="0" y="7986"/>
                  </a:cubicBezTo>
                  <a:cubicBezTo>
                    <a:pt x="2090" y="9983"/>
                    <a:pt x="2090" y="9983"/>
                    <a:pt x="2090" y="9983"/>
                  </a:cubicBezTo>
                  <a:cubicBezTo>
                    <a:pt x="1161" y="10618"/>
                    <a:pt x="1161" y="10618"/>
                    <a:pt x="1161" y="10618"/>
                  </a:cubicBezTo>
                  <a:cubicBezTo>
                    <a:pt x="7200" y="15882"/>
                    <a:pt x="7200" y="15882"/>
                    <a:pt x="7200" y="15882"/>
                  </a:cubicBezTo>
                  <a:cubicBezTo>
                    <a:pt x="3832" y="17243"/>
                    <a:pt x="3832" y="17243"/>
                    <a:pt x="3832" y="17243"/>
                  </a:cubicBezTo>
                  <a:cubicBezTo>
                    <a:pt x="8709" y="21600"/>
                    <a:pt x="8709" y="21600"/>
                    <a:pt x="8709" y="21600"/>
                  </a:cubicBezTo>
                  <a:cubicBezTo>
                    <a:pt x="14051" y="21236"/>
                    <a:pt x="18812" y="18968"/>
                    <a:pt x="21599" y="1561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 dirty="0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19" name="AutoShape 18">
              <a:extLst>
                <a:ext uri="{FF2B5EF4-FFF2-40B4-BE49-F238E27FC236}">
                  <a16:creationId xmlns:a16="http://schemas.microsoft.com/office/drawing/2014/main" id="{92EDF66A-136A-564D-B018-084777F760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347" y="94083"/>
              <a:ext cx="37425" cy="2757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3600"/>
                  </a:moveTo>
                  <a:lnTo>
                    <a:pt x="19721" y="0"/>
                  </a:lnTo>
                  <a:lnTo>
                    <a:pt x="0" y="18000"/>
                  </a:lnTo>
                  <a:lnTo>
                    <a:pt x="1878" y="21600"/>
                  </a:lnTo>
                  <a:lnTo>
                    <a:pt x="21600" y="3600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20" name="AutoShape 19">
              <a:extLst>
                <a:ext uri="{FF2B5EF4-FFF2-40B4-BE49-F238E27FC236}">
                  <a16:creationId xmlns:a16="http://schemas.microsoft.com/office/drawing/2014/main" id="{7989EB1B-AA30-0D40-B3AE-B0E14F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368" y="259539"/>
              <a:ext cx="65088" cy="4866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7" y="21599"/>
                  </a:moveTo>
                  <a:lnTo>
                    <a:pt x="21599" y="3483"/>
                  </a:lnTo>
                  <a:lnTo>
                    <a:pt x="18965" y="0"/>
                  </a:lnTo>
                  <a:lnTo>
                    <a:pt x="0" y="18116"/>
                  </a:lnTo>
                  <a:lnTo>
                    <a:pt x="2107" y="21599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21" name="AutoShape 20">
              <a:extLst>
                <a:ext uri="{FF2B5EF4-FFF2-40B4-BE49-F238E27FC236}">
                  <a16:creationId xmlns:a16="http://schemas.microsoft.com/office/drawing/2014/main" id="{DB4ED2F9-D68B-2843-AD9A-4602FD306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820" y="105438"/>
              <a:ext cx="231061" cy="337401"/>
            </a:xfrm>
            <a:custGeom>
              <a:avLst/>
              <a:gdLst>
                <a:gd name="T0" fmla="+- 0 11314 1028"/>
                <a:gd name="T1" fmla="*/ T0 w 20572"/>
                <a:gd name="T2" fmla="*/ 10800 h 21600"/>
                <a:gd name="T3" fmla="+- 0 11314 1028"/>
                <a:gd name="T4" fmla="*/ T3 w 20572"/>
                <a:gd name="T5" fmla="*/ 10800 h 21600"/>
                <a:gd name="T6" fmla="+- 0 11314 1028"/>
                <a:gd name="T7" fmla="*/ T6 w 20572"/>
                <a:gd name="T8" fmla="*/ 10800 h 21600"/>
                <a:gd name="T9" fmla="+- 0 11314 1028"/>
                <a:gd name="T10" fmla="*/ T9 w 2057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572" h="21600">
                  <a:moveTo>
                    <a:pt x="16892" y="18742"/>
                  </a:moveTo>
                  <a:cubicBezTo>
                    <a:pt x="13852" y="18742"/>
                    <a:pt x="13852" y="18742"/>
                    <a:pt x="13852" y="18742"/>
                  </a:cubicBezTo>
                  <a:cubicBezTo>
                    <a:pt x="13852" y="18171"/>
                    <a:pt x="13852" y="18171"/>
                    <a:pt x="13852" y="18171"/>
                  </a:cubicBezTo>
                  <a:cubicBezTo>
                    <a:pt x="13852" y="18057"/>
                    <a:pt x="14012" y="18057"/>
                    <a:pt x="14012" y="17942"/>
                  </a:cubicBezTo>
                  <a:cubicBezTo>
                    <a:pt x="14012" y="17257"/>
                    <a:pt x="13371" y="16685"/>
                    <a:pt x="12412" y="16457"/>
                  </a:cubicBezTo>
                  <a:cubicBezTo>
                    <a:pt x="12412" y="15885"/>
                    <a:pt x="12412" y="15885"/>
                    <a:pt x="12412" y="15885"/>
                  </a:cubicBezTo>
                  <a:cubicBezTo>
                    <a:pt x="12891" y="15771"/>
                    <a:pt x="13212" y="15657"/>
                    <a:pt x="13532" y="15542"/>
                  </a:cubicBezTo>
                  <a:cubicBezTo>
                    <a:pt x="13691" y="15542"/>
                    <a:pt x="13691" y="15542"/>
                    <a:pt x="13691" y="15542"/>
                  </a:cubicBezTo>
                  <a:cubicBezTo>
                    <a:pt x="20572" y="12228"/>
                    <a:pt x="20572" y="12228"/>
                    <a:pt x="20572" y="12228"/>
                  </a:cubicBezTo>
                  <a:cubicBezTo>
                    <a:pt x="19772" y="11428"/>
                    <a:pt x="19772" y="11428"/>
                    <a:pt x="19772" y="11428"/>
                  </a:cubicBezTo>
                  <a:cubicBezTo>
                    <a:pt x="12732" y="14742"/>
                    <a:pt x="12732" y="14742"/>
                    <a:pt x="12732" y="14742"/>
                  </a:cubicBezTo>
                  <a:cubicBezTo>
                    <a:pt x="12891" y="14742"/>
                    <a:pt x="12891" y="14742"/>
                    <a:pt x="12891" y="14742"/>
                  </a:cubicBezTo>
                  <a:cubicBezTo>
                    <a:pt x="8572" y="15199"/>
                    <a:pt x="4411" y="13942"/>
                    <a:pt x="2651" y="11314"/>
                  </a:cubicBezTo>
                  <a:cubicBezTo>
                    <a:pt x="1051" y="8914"/>
                    <a:pt x="2012" y="6057"/>
                    <a:pt x="4732" y="4000"/>
                  </a:cubicBezTo>
                  <a:cubicBezTo>
                    <a:pt x="12252" y="11885"/>
                    <a:pt x="12252" y="11885"/>
                    <a:pt x="12252" y="11885"/>
                  </a:cubicBezTo>
                  <a:cubicBezTo>
                    <a:pt x="15611" y="10171"/>
                    <a:pt x="15611" y="10171"/>
                    <a:pt x="15611" y="10171"/>
                  </a:cubicBezTo>
                  <a:cubicBezTo>
                    <a:pt x="6011" y="800"/>
                    <a:pt x="6011" y="800"/>
                    <a:pt x="6011" y="800"/>
                  </a:cubicBezTo>
                  <a:cubicBezTo>
                    <a:pt x="5532" y="1028"/>
                    <a:pt x="5532" y="1028"/>
                    <a:pt x="5532" y="1028"/>
                  </a:cubicBezTo>
                  <a:cubicBezTo>
                    <a:pt x="4411" y="0"/>
                    <a:pt x="4411" y="0"/>
                    <a:pt x="4411" y="0"/>
                  </a:cubicBezTo>
                  <a:cubicBezTo>
                    <a:pt x="2651" y="914"/>
                    <a:pt x="2651" y="914"/>
                    <a:pt x="2651" y="914"/>
                  </a:cubicBezTo>
                  <a:cubicBezTo>
                    <a:pt x="3612" y="1942"/>
                    <a:pt x="3612" y="1942"/>
                    <a:pt x="3612" y="1942"/>
                  </a:cubicBezTo>
                  <a:cubicBezTo>
                    <a:pt x="3132" y="2171"/>
                    <a:pt x="3132" y="2171"/>
                    <a:pt x="3132" y="2171"/>
                  </a:cubicBezTo>
                  <a:cubicBezTo>
                    <a:pt x="3771" y="2971"/>
                    <a:pt x="3771" y="2971"/>
                    <a:pt x="3771" y="2971"/>
                  </a:cubicBezTo>
                  <a:cubicBezTo>
                    <a:pt x="251" y="5257"/>
                    <a:pt x="-1028" y="8800"/>
                    <a:pt x="891" y="11885"/>
                  </a:cubicBezTo>
                  <a:cubicBezTo>
                    <a:pt x="2651" y="14514"/>
                    <a:pt x="7772" y="16114"/>
                    <a:pt x="11451" y="15885"/>
                  </a:cubicBezTo>
                  <a:cubicBezTo>
                    <a:pt x="11451" y="16457"/>
                    <a:pt x="11451" y="16457"/>
                    <a:pt x="11451" y="16457"/>
                  </a:cubicBezTo>
                  <a:cubicBezTo>
                    <a:pt x="10492" y="16685"/>
                    <a:pt x="9852" y="17257"/>
                    <a:pt x="9852" y="17942"/>
                  </a:cubicBezTo>
                  <a:cubicBezTo>
                    <a:pt x="9852" y="18742"/>
                    <a:pt x="9852" y="18742"/>
                    <a:pt x="9852" y="18742"/>
                  </a:cubicBezTo>
                  <a:cubicBezTo>
                    <a:pt x="6971" y="18742"/>
                    <a:pt x="6971" y="18742"/>
                    <a:pt x="6971" y="18742"/>
                  </a:cubicBezTo>
                  <a:cubicBezTo>
                    <a:pt x="5851" y="18742"/>
                    <a:pt x="5051" y="19428"/>
                    <a:pt x="5051" y="20228"/>
                  </a:cubicBezTo>
                  <a:cubicBezTo>
                    <a:pt x="5051" y="20914"/>
                    <a:pt x="5851" y="21599"/>
                    <a:pt x="6971" y="21599"/>
                  </a:cubicBezTo>
                  <a:cubicBezTo>
                    <a:pt x="16892" y="21599"/>
                    <a:pt x="16892" y="21599"/>
                    <a:pt x="16892" y="21599"/>
                  </a:cubicBezTo>
                  <a:cubicBezTo>
                    <a:pt x="18012" y="21599"/>
                    <a:pt x="18812" y="20914"/>
                    <a:pt x="18812" y="20228"/>
                  </a:cubicBezTo>
                  <a:cubicBezTo>
                    <a:pt x="18812" y="19428"/>
                    <a:pt x="18012" y="18742"/>
                    <a:pt x="16892" y="18742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Box 5" hidden="1">
            <a:extLst>
              <a:ext uri="{FF2B5EF4-FFF2-40B4-BE49-F238E27FC236}">
                <a16:creationId xmlns:a16="http://schemas.microsoft.com/office/drawing/2014/main" id="{B14E1E51-CE1D-4D9A-B58F-8832916AD1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109" y="1436256"/>
            <a:ext cx="1428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6083" name="矩形 6" hidden="1">
            <a:extLst>
              <a:ext uri="{FF2B5EF4-FFF2-40B4-BE49-F238E27FC236}">
                <a16:creationId xmlns:a16="http://schemas.microsoft.com/office/drawing/2014/main" id="{CABBF4E8-65EF-4CA1-845A-E85FC2A04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109" y="2223805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6084" name="矩形 7" hidden="1">
            <a:extLst>
              <a:ext uri="{FF2B5EF4-FFF2-40B4-BE49-F238E27FC236}">
                <a16:creationId xmlns:a16="http://schemas.microsoft.com/office/drawing/2014/main" id="{FE040B9E-639A-4F82-915D-C7900C4B5A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3116360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6085" name="矩形 8" hidden="1">
            <a:extLst>
              <a:ext uri="{FF2B5EF4-FFF2-40B4-BE49-F238E27FC236}">
                <a16:creationId xmlns:a16="http://schemas.microsoft.com/office/drawing/2014/main" id="{1B48893A-7B12-4366-884E-C764B01E1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4061419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6086" name="矩形 6">
            <a:extLst>
              <a:ext uri="{FF2B5EF4-FFF2-40B4-BE49-F238E27FC236}">
                <a16:creationId xmlns:a16="http://schemas.microsoft.com/office/drawing/2014/main" id="{A859D0D4-C834-461E-96DA-2B0C7E754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870" y="210013"/>
            <a:ext cx="2300630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头脑风暴需求分析</a:t>
            </a:r>
          </a:p>
        </p:txBody>
      </p:sp>
      <p:grpSp>
        <p:nvGrpSpPr>
          <p:cNvPr id="46087" name="Group 5">
            <a:extLst>
              <a:ext uri="{FF2B5EF4-FFF2-40B4-BE49-F238E27FC236}">
                <a16:creationId xmlns:a16="http://schemas.microsoft.com/office/drawing/2014/main" id="{AB3598E8-3F04-487E-A2F7-90BC41508C8B}"/>
              </a:ext>
            </a:extLst>
          </p:cNvPr>
          <p:cNvGrpSpPr>
            <a:grpSpLocks/>
          </p:cNvGrpSpPr>
          <p:nvPr/>
        </p:nvGrpSpPr>
        <p:grpSpPr bwMode="auto">
          <a:xfrm>
            <a:off x="1897568" y="1176072"/>
            <a:ext cx="373356" cy="374524"/>
            <a:chOff x="0" y="0"/>
            <a:chExt cx="520701" cy="520701"/>
          </a:xfrm>
        </p:grpSpPr>
        <p:sp>
          <p:nvSpPr>
            <p:cNvPr id="9" name="AutoShape 6">
              <a:extLst>
                <a:ext uri="{FF2B5EF4-FFF2-40B4-BE49-F238E27FC236}">
                  <a16:creationId xmlns:a16="http://schemas.microsoft.com/office/drawing/2014/main" id="{163CC911-50AC-0243-8D71-E90B582B4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520701" cy="520701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C00000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 dirty="0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10" name="AutoShape 7">
              <a:extLst>
                <a:ext uri="{FF2B5EF4-FFF2-40B4-BE49-F238E27FC236}">
                  <a16:creationId xmlns:a16="http://schemas.microsoft.com/office/drawing/2014/main" id="{A00312D6-97D7-F841-9EC6-762B504F0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021" y="124904"/>
              <a:ext cx="406798" cy="39579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605" y="2541"/>
                  </a:moveTo>
                  <a:cubicBezTo>
                    <a:pt x="13321" y="4495"/>
                    <a:pt x="13321" y="4495"/>
                    <a:pt x="13321" y="4495"/>
                  </a:cubicBezTo>
                  <a:cubicBezTo>
                    <a:pt x="12274" y="3225"/>
                    <a:pt x="12274" y="3225"/>
                    <a:pt x="12274" y="3225"/>
                  </a:cubicBezTo>
                  <a:cubicBezTo>
                    <a:pt x="10086" y="586"/>
                    <a:pt x="10086" y="586"/>
                    <a:pt x="10086" y="586"/>
                  </a:cubicBezTo>
                  <a:cubicBezTo>
                    <a:pt x="9896" y="781"/>
                    <a:pt x="9896" y="781"/>
                    <a:pt x="9896" y="781"/>
                  </a:cubicBezTo>
                  <a:cubicBezTo>
                    <a:pt x="9610" y="390"/>
                    <a:pt x="9610" y="390"/>
                    <a:pt x="9610" y="390"/>
                  </a:cubicBezTo>
                  <a:cubicBezTo>
                    <a:pt x="6470" y="0"/>
                    <a:pt x="6470" y="0"/>
                    <a:pt x="6470" y="0"/>
                  </a:cubicBezTo>
                  <a:cubicBezTo>
                    <a:pt x="4662" y="3029"/>
                    <a:pt x="4662" y="3029"/>
                    <a:pt x="4662" y="3029"/>
                  </a:cubicBezTo>
                  <a:cubicBezTo>
                    <a:pt x="0" y="5571"/>
                    <a:pt x="0" y="5571"/>
                    <a:pt x="0" y="5571"/>
                  </a:cubicBezTo>
                  <a:cubicBezTo>
                    <a:pt x="1998" y="8307"/>
                    <a:pt x="1998" y="8307"/>
                    <a:pt x="1998" y="8307"/>
                  </a:cubicBezTo>
                  <a:cubicBezTo>
                    <a:pt x="3520" y="10262"/>
                    <a:pt x="3520" y="10262"/>
                    <a:pt x="3520" y="10262"/>
                  </a:cubicBezTo>
                  <a:cubicBezTo>
                    <a:pt x="190" y="13292"/>
                    <a:pt x="190" y="13292"/>
                    <a:pt x="190" y="13292"/>
                  </a:cubicBezTo>
                  <a:cubicBezTo>
                    <a:pt x="7231" y="21502"/>
                    <a:pt x="7231" y="21502"/>
                    <a:pt x="7231" y="21502"/>
                  </a:cubicBezTo>
                  <a:cubicBezTo>
                    <a:pt x="7422" y="21600"/>
                    <a:pt x="7707" y="21600"/>
                    <a:pt x="7992" y="21600"/>
                  </a:cubicBezTo>
                  <a:cubicBezTo>
                    <a:pt x="14844" y="21600"/>
                    <a:pt x="20553" y="16419"/>
                    <a:pt x="21600" y="9676"/>
                  </a:cubicBezTo>
                  <a:lnTo>
                    <a:pt x="15605" y="254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 dirty="0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11" name="AutoShape 8">
              <a:extLst>
                <a:ext uri="{FF2B5EF4-FFF2-40B4-BE49-F238E27FC236}">
                  <a16:creationId xmlns:a16="http://schemas.microsoft.com/office/drawing/2014/main" id="{20AB9290-30A5-A545-9FE3-8891640CD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95" y="116793"/>
              <a:ext cx="304284" cy="14923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63" y="21599"/>
                  </a:moveTo>
                  <a:cubicBezTo>
                    <a:pt x="15209" y="21599"/>
                    <a:pt x="19043" y="19518"/>
                    <a:pt x="21599" y="16134"/>
                  </a:cubicBezTo>
                  <a:cubicBezTo>
                    <a:pt x="21472" y="10149"/>
                    <a:pt x="21472" y="10149"/>
                    <a:pt x="21472" y="10149"/>
                  </a:cubicBezTo>
                  <a:cubicBezTo>
                    <a:pt x="21472" y="8327"/>
                    <a:pt x="20833" y="6766"/>
                    <a:pt x="19810" y="6766"/>
                  </a:cubicBezTo>
                  <a:cubicBezTo>
                    <a:pt x="14698" y="6766"/>
                    <a:pt x="14698" y="6766"/>
                    <a:pt x="14698" y="6766"/>
                  </a:cubicBezTo>
                  <a:cubicBezTo>
                    <a:pt x="14442" y="2862"/>
                    <a:pt x="12781" y="0"/>
                    <a:pt x="10863" y="0"/>
                  </a:cubicBezTo>
                  <a:cubicBezTo>
                    <a:pt x="8818" y="0"/>
                    <a:pt x="7157" y="2862"/>
                    <a:pt x="6901" y="7026"/>
                  </a:cubicBezTo>
                  <a:cubicBezTo>
                    <a:pt x="1661" y="7026"/>
                    <a:pt x="1661" y="7026"/>
                    <a:pt x="1661" y="7026"/>
                  </a:cubicBezTo>
                  <a:cubicBezTo>
                    <a:pt x="766" y="7026"/>
                    <a:pt x="0" y="8587"/>
                    <a:pt x="0" y="10409"/>
                  </a:cubicBezTo>
                  <a:cubicBezTo>
                    <a:pt x="127" y="15874"/>
                    <a:pt x="127" y="15874"/>
                    <a:pt x="127" y="15874"/>
                  </a:cubicBezTo>
                  <a:cubicBezTo>
                    <a:pt x="2556" y="19518"/>
                    <a:pt x="6518" y="21599"/>
                    <a:pt x="10863" y="21599"/>
                  </a:cubicBezTo>
                  <a:close/>
                  <a:moveTo>
                    <a:pt x="10863" y="20038"/>
                  </a:moveTo>
                  <a:cubicBezTo>
                    <a:pt x="10097" y="20038"/>
                    <a:pt x="9457" y="19257"/>
                    <a:pt x="9457" y="18737"/>
                  </a:cubicBezTo>
                  <a:cubicBezTo>
                    <a:pt x="9457" y="17956"/>
                    <a:pt x="10097" y="17436"/>
                    <a:pt x="10863" y="17436"/>
                  </a:cubicBezTo>
                  <a:cubicBezTo>
                    <a:pt x="11502" y="17436"/>
                    <a:pt x="12142" y="17956"/>
                    <a:pt x="12142" y="18737"/>
                  </a:cubicBezTo>
                  <a:cubicBezTo>
                    <a:pt x="12142" y="19257"/>
                    <a:pt x="11502" y="20038"/>
                    <a:pt x="10863" y="20038"/>
                  </a:cubicBezTo>
                  <a:close/>
                  <a:moveTo>
                    <a:pt x="10863" y="1821"/>
                  </a:moveTo>
                  <a:cubicBezTo>
                    <a:pt x="12397" y="1821"/>
                    <a:pt x="13803" y="3903"/>
                    <a:pt x="14314" y="6766"/>
                  </a:cubicBezTo>
                  <a:cubicBezTo>
                    <a:pt x="7285" y="7026"/>
                    <a:pt x="7285" y="7026"/>
                    <a:pt x="7285" y="7026"/>
                  </a:cubicBezTo>
                  <a:cubicBezTo>
                    <a:pt x="7668" y="3903"/>
                    <a:pt x="9074" y="1821"/>
                    <a:pt x="10863" y="1821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12" name="AutoShape 9">
              <a:extLst>
                <a:ext uri="{FF2B5EF4-FFF2-40B4-BE49-F238E27FC236}">
                  <a16:creationId xmlns:a16="http://schemas.microsoft.com/office/drawing/2014/main" id="{7BCA36B7-2953-0044-8D24-F17D64FE8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95" y="238452"/>
              <a:ext cx="304284" cy="13625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472" y="0"/>
                  </a:moveTo>
                  <a:cubicBezTo>
                    <a:pt x="18915" y="3646"/>
                    <a:pt x="15081" y="5890"/>
                    <a:pt x="10736" y="5890"/>
                  </a:cubicBezTo>
                  <a:cubicBezTo>
                    <a:pt x="6518" y="5890"/>
                    <a:pt x="2684" y="3646"/>
                    <a:pt x="0" y="0"/>
                  </a:cubicBezTo>
                  <a:cubicBezTo>
                    <a:pt x="127" y="17953"/>
                    <a:pt x="127" y="17953"/>
                    <a:pt x="127" y="17953"/>
                  </a:cubicBezTo>
                  <a:cubicBezTo>
                    <a:pt x="127" y="20197"/>
                    <a:pt x="894" y="21599"/>
                    <a:pt x="1789" y="21599"/>
                  </a:cubicBezTo>
                  <a:cubicBezTo>
                    <a:pt x="19938" y="21319"/>
                    <a:pt x="19938" y="21319"/>
                    <a:pt x="19938" y="21319"/>
                  </a:cubicBezTo>
                  <a:cubicBezTo>
                    <a:pt x="20833" y="21319"/>
                    <a:pt x="21599" y="19636"/>
                    <a:pt x="21599" y="17672"/>
                  </a:cubicBezTo>
                  <a:lnTo>
                    <a:pt x="21472" y="0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6088" name="Group 15">
            <a:extLst>
              <a:ext uri="{FF2B5EF4-FFF2-40B4-BE49-F238E27FC236}">
                <a16:creationId xmlns:a16="http://schemas.microsoft.com/office/drawing/2014/main" id="{FE3D6C83-B17A-411A-869C-DBCF492518F9}"/>
              </a:ext>
            </a:extLst>
          </p:cNvPr>
          <p:cNvGrpSpPr>
            <a:grpSpLocks/>
          </p:cNvGrpSpPr>
          <p:nvPr/>
        </p:nvGrpSpPr>
        <p:grpSpPr bwMode="auto">
          <a:xfrm>
            <a:off x="1899901" y="2012625"/>
            <a:ext cx="373356" cy="374523"/>
            <a:chOff x="0" y="0"/>
            <a:chExt cx="520701" cy="520701"/>
          </a:xfrm>
        </p:grpSpPr>
        <p:sp>
          <p:nvSpPr>
            <p:cNvPr id="17" name="AutoShape 16">
              <a:extLst>
                <a:ext uri="{FF2B5EF4-FFF2-40B4-BE49-F238E27FC236}">
                  <a16:creationId xmlns:a16="http://schemas.microsoft.com/office/drawing/2014/main" id="{2F12AAB5-97FC-7E41-BFF0-285EEBA30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520701" cy="520701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C00000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 dirty="0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18" name="AutoShape 17">
              <a:extLst>
                <a:ext uri="{FF2B5EF4-FFF2-40B4-BE49-F238E27FC236}">
                  <a16:creationId xmlns:a16="http://schemas.microsoft.com/office/drawing/2014/main" id="{3B7CED9C-9135-EF44-B69C-8F15BCD89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819" y="95705"/>
              <a:ext cx="333575" cy="42499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15610"/>
                  </a:moveTo>
                  <a:cubicBezTo>
                    <a:pt x="3367" y="0"/>
                    <a:pt x="3367" y="0"/>
                    <a:pt x="3367" y="0"/>
                  </a:cubicBezTo>
                  <a:cubicBezTo>
                    <a:pt x="1393" y="1361"/>
                    <a:pt x="1393" y="1361"/>
                    <a:pt x="1393" y="1361"/>
                  </a:cubicBezTo>
                  <a:cubicBezTo>
                    <a:pt x="3251" y="3357"/>
                    <a:pt x="3251" y="3357"/>
                    <a:pt x="3251" y="3357"/>
                  </a:cubicBezTo>
                  <a:cubicBezTo>
                    <a:pt x="0" y="7986"/>
                    <a:pt x="0" y="7986"/>
                    <a:pt x="0" y="7986"/>
                  </a:cubicBezTo>
                  <a:cubicBezTo>
                    <a:pt x="2090" y="9983"/>
                    <a:pt x="2090" y="9983"/>
                    <a:pt x="2090" y="9983"/>
                  </a:cubicBezTo>
                  <a:cubicBezTo>
                    <a:pt x="1161" y="10618"/>
                    <a:pt x="1161" y="10618"/>
                    <a:pt x="1161" y="10618"/>
                  </a:cubicBezTo>
                  <a:cubicBezTo>
                    <a:pt x="7200" y="15882"/>
                    <a:pt x="7200" y="15882"/>
                    <a:pt x="7200" y="15882"/>
                  </a:cubicBezTo>
                  <a:cubicBezTo>
                    <a:pt x="3832" y="17243"/>
                    <a:pt x="3832" y="17243"/>
                    <a:pt x="3832" y="17243"/>
                  </a:cubicBezTo>
                  <a:cubicBezTo>
                    <a:pt x="8709" y="21600"/>
                    <a:pt x="8709" y="21600"/>
                    <a:pt x="8709" y="21600"/>
                  </a:cubicBezTo>
                  <a:cubicBezTo>
                    <a:pt x="14051" y="21236"/>
                    <a:pt x="18812" y="18968"/>
                    <a:pt x="21599" y="1561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 dirty="0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19" name="AutoShape 18">
              <a:extLst>
                <a:ext uri="{FF2B5EF4-FFF2-40B4-BE49-F238E27FC236}">
                  <a16:creationId xmlns:a16="http://schemas.microsoft.com/office/drawing/2014/main" id="{92EDF66A-136A-564D-B018-084777F760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346" y="94083"/>
              <a:ext cx="37426" cy="275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3600"/>
                  </a:moveTo>
                  <a:lnTo>
                    <a:pt x="19721" y="0"/>
                  </a:lnTo>
                  <a:lnTo>
                    <a:pt x="0" y="18000"/>
                  </a:lnTo>
                  <a:lnTo>
                    <a:pt x="1878" y="21600"/>
                  </a:lnTo>
                  <a:lnTo>
                    <a:pt x="21600" y="3600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20" name="AutoShape 19">
              <a:extLst>
                <a:ext uri="{FF2B5EF4-FFF2-40B4-BE49-F238E27FC236}">
                  <a16:creationId xmlns:a16="http://schemas.microsoft.com/office/drawing/2014/main" id="{7989EB1B-AA30-0D40-B3AE-B0E14F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368" y="259540"/>
              <a:ext cx="65088" cy="4866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7" y="21599"/>
                  </a:moveTo>
                  <a:lnTo>
                    <a:pt x="21599" y="3483"/>
                  </a:lnTo>
                  <a:lnTo>
                    <a:pt x="18965" y="0"/>
                  </a:lnTo>
                  <a:lnTo>
                    <a:pt x="0" y="18116"/>
                  </a:lnTo>
                  <a:lnTo>
                    <a:pt x="2107" y="21599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21" name="AutoShape 20">
              <a:extLst>
                <a:ext uri="{FF2B5EF4-FFF2-40B4-BE49-F238E27FC236}">
                  <a16:creationId xmlns:a16="http://schemas.microsoft.com/office/drawing/2014/main" id="{DB4ED2F9-D68B-2843-AD9A-4602FD306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819" y="105437"/>
              <a:ext cx="231061" cy="337402"/>
            </a:xfrm>
            <a:custGeom>
              <a:avLst/>
              <a:gdLst>
                <a:gd name="T0" fmla="+- 0 11314 1028"/>
                <a:gd name="T1" fmla="*/ T0 w 20572"/>
                <a:gd name="T2" fmla="*/ 10800 h 21600"/>
                <a:gd name="T3" fmla="+- 0 11314 1028"/>
                <a:gd name="T4" fmla="*/ T3 w 20572"/>
                <a:gd name="T5" fmla="*/ 10800 h 21600"/>
                <a:gd name="T6" fmla="+- 0 11314 1028"/>
                <a:gd name="T7" fmla="*/ T6 w 20572"/>
                <a:gd name="T8" fmla="*/ 10800 h 21600"/>
                <a:gd name="T9" fmla="+- 0 11314 1028"/>
                <a:gd name="T10" fmla="*/ T9 w 2057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572" h="21600">
                  <a:moveTo>
                    <a:pt x="16892" y="18742"/>
                  </a:moveTo>
                  <a:cubicBezTo>
                    <a:pt x="13852" y="18742"/>
                    <a:pt x="13852" y="18742"/>
                    <a:pt x="13852" y="18742"/>
                  </a:cubicBezTo>
                  <a:cubicBezTo>
                    <a:pt x="13852" y="18171"/>
                    <a:pt x="13852" y="18171"/>
                    <a:pt x="13852" y="18171"/>
                  </a:cubicBezTo>
                  <a:cubicBezTo>
                    <a:pt x="13852" y="18057"/>
                    <a:pt x="14012" y="18057"/>
                    <a:pt x="14012" y="17942"/>
                  </a:cubicBezTo>
                  <a:cubicBezTo>
                    <a:pt x="14012" y="17257"/>
                    <a:pt x="13371" y="16685"/>
                    <a:pt x="12412" y="16457"/>
                  </a:cubicBezTo>
                  <a:cubicBezTo>
                    <a:pt x="12412" y="15885"/>
                    <a:pt x="12412" y="15885"/>
                    <a:pt x="12412" y="15885"/>
                  </a:cubicBezTo>
                  <a:cubicBezTo>
                    <a:pt x="12891" y="15771"/>
                    <a:pt x="13212" y="15657"/>
                    <a:pt x="13532" y="15542"/>
                  </a:cubicBezTo>
                  <a:cubicBezTo>
                    <a:pt x="13691" y="15542"/>
                    <a:pt x="13691" y="15542"/>
                    <a:pt x="13691" y="15542"/>
                  </a:cubicBezTo>
                  <a:cubicBezTo>
                    <a:pt x="20572" y="12228"/>
                    <a:pt x="20572" y="12228"/>
                    <a:pt x="20572" y="12228"/>
                  </a:cubicBezTo>
                  <a:cubicBezTo>
                    <a:pt x="19772" y="11428"/>
                    <a:pt x="19772" y="11428"/>
                    <a:pt x="19772" y="11428"/>
                  </a:cubicBezTo>
                  <a:cubicBezTo>
                    <a:pt x="12732" y="14742"/>
                    <a:pt x="12732" y="14742"/>
                    <a:pt x="12732" y="14742"/>
                  </a:cubicBezTo>
                  <a:cubicBezTo>
                    <a:pt x="12891" y="14742"/>
                    <a:pt x="12891" y="14742"/>
                    <a:pt x="12891" y="14742"/>
                  </a:cubicBezTo>
                  <a:cubicBezTo>
                    <a:pt x="8572" y="15199"/>
                    <a:pt x="4411" y="13942"/>
                    <a:pt x="2651" y="11314"/>
                  </a:cubicBezTo>
                  <a:cubicBezTo>
                    <a:pt x="1051" y="8914"/>
                    <a:pt x="2012" y="6057"/>
                    <a:pt x="4732" y="4000"/>
                  </a:cubicBezTo>
                  <a:cubicBezTo>
                    <a:pt x="12252" y="11885"/>
                    <a:pt x="12252" y="11885"/>
                    <a:pt x="12252" y="11885"/>
                  </a:cubicBezTo>
                  <a:cubicBezTo>
                    <a:pt x="15611" y="10171"/>
                    <a:pt x="15611" y="10171"/>
                    <a:pt x="15611" y="10171"/>
                  </a:cubicBezTo>
                  <a:cubicBezTo>
                    <a:pt x="6011" y="800"/>
                    <a:pt x="6011" y="800"/>
                    <a:pt x="6011" y="800"/>
                  </a:cubicBezTo>
                  <a:cubicBezTo>
                    <a:pt x="5532" y="1028"/>
                    <a:pt x="5532" y="1028"/>
                    <a:pt x="5532" y="1028"/>
                  </a:cubicBezTo>
                  <a:cubicBezTo>
                    <a:pt x="4411" y="0"/>
                    <a:pt x="4411" y="0"/>
                    <a:pt x="4411" y="0"/>
                  </a:cubicBezTo>
                  <a:cubicBezTo>
                    <a:pt x="2651" y="914"/>
                    <a:pt x="2651" y="914"/>
                    <a:pt x="2651" y="914"/>
                  </a:cubicBezTo>
                  <a:cubicBezTo>
                    <a:pt x="3612" y="1942"/>
                    <a:pt x="3612" y="1942"/>
                    <a:pt x="3612" y="1942"/>
                  </a:cubicBezTo>
                  <a:cubicBezTo>
                    <a:pt x="3132" y="2171"/>
                    <a:pt x="3132" y="2171"/>
                    <a:pt x="3132" y="2171"/>
                  </a:cubicBezTo>
                  <a:cubicBezTo>
                    <a:pt x="3771" y="2971"/>
                    <a:pt x="3771" y="2971"/>
                    <a:pt x="3771" y="2971"/>
                  </a:cubicBezTo>
                  <a:cubicBezTo>
                    <a:pt x="251" y="5257"/>
                    <a:pt x="-1028" y="8800"/>
                    <a:pt x="891" y="11885"/>
                  </a:cubicBezTo>
                  <a:cubicBezTo>
                    <a:pt x="2651" y="14514"/>
                    <a:pt x="7772" y="16114"/>
                    <a:pt x="11451" y="15885"/>
                  </a:cubicBezTo>
                  <a:cubicBezTo>
                    <a:pt x="11451" y="16457"/>
                    <a:pt x="11451" y="16457"/>
                    <a:pt x="11451" y="16457"/>
                  </a:cubicBezTo>
                  <a:cubicBezTo>
                    <a:pt x="10492" y="16685"/>
                    <a:pt x="9852" y="17257"/>
                    <a:pt x="9852" y="17942"/>
                  </a:cubicBezTo>
                  <a:cubicBezTo>
                    <a:pt x="9852" y="18742"/>
                    <a:pt x="9852" y="18742"/>
                    <a:pt x="9852" y="18742"/>
                  </a:cubicBezTo>
                  <a:cubicBezTo>
                    <a:pt x="6971" y="18742"/>
                    <a:pt x="6971" y="18742"/>
                    <a:pt x="6971" y="18742"/>
                  </a:cubicBezTo>
                  <a:cubicBezTo>
                    <a:pt x="5851" y="18742"/>
                    <a:pt x="5051" y="19428"/>
                    <a:pt x="5051" y="20228"/>
                  </a:cubicBezTo>
                  <a:cubicBezTo>
                    <a:pt x="5051" y="20914"/>
                    <a:pt x="5851" y="21599"/>
                    <a:pt x="6971" y="21599"/>
                  </a:cubicBezTo>
                  <a:cubicBezTo>
                    <a:pt x="16892" y="21599"/>
                    <a:pt x="16892" y="21599"/>
                    <a:pt x="16892" y="21599"/>
                  </a:cubicBezTo>
                  <a:cubicBezTo>
                    <a:pt x="18012" y="21599"/>
                    <a:pt x="18812" y="20914"/>
                    <a:pt x="18812" y="20228"/>
                  </a:cubicBezTo>
                  <a:cubicBezTo>
                    <a:pt x="18812" y="19428"/>
                    <a:pt x="18012" y="18742"/>
                    <a:pt x="16892" y="18742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6089" name="Group 21">
            <a:extLst>
              <a:ext uri="{FF2B5EF4-FFF2-40B4-BE49-F238E27FC236}">
                <a16:creationId xmlns:a16="http://schemas.microsoft.com/office/drawing/2014/main" id="{E6CF40D1-6FCE-48EA-9B73-2815581639AB}"/>
              </a:ext>
            </a:extLst>
          </p:cNvPr>
          <p:cNvGrpSpPr>
            <a:grpSpLocks/>
          </p:cNvGrpSpPr>
          <p:nvPr/>
        </p:nvGrpSpPr>
        <p:grpSpPr bwMode="auto">
          <a:xfrm>
            <a:off x="1905735" y="2786173"/>
            <a:ext cx="381524" cy="381524"/>
            <a:chOff x="-1" y="-1"/>
            <a:chExt cx="530228" cy="530228"/>
          </a:xfrm>
        </p:grpSpPr>
        <p:sp>
          <p:nvSpPr>
            <p:cNvPr id="23" name="AutoShape 22">
              <a:extLst>
                <a:ext uri="{FF2B5EF4-FFF2-40B4-BE49-F238E27FC236}">
                  <a16:creationId xmlns:a16="http://schemas.microsoft.com/office/drawing/2014/main" id="{F5B922B2-8B01-8B4E-B7DE-258A5AA8B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" y="-1"/>
              <a:ext cx="530228" cy="530228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C00000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 dirty="0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24" name="AutoShape 23">
              <a:extLst>
                <a:ext uri="{FF2B5EF4-FFF2-40B4-BE49-F238E27FC236}">
                  <a16:creationId xmlns:a16="http://schemas.microsoft.com/office/drawing/2014/main" id="{2C2E51EF-6394-BC40-92F8-485C281AA1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555" y="124854"/>
              <a:ext cx="379429" cy="40537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9079"/>
                  </a:moveTo>
                  <a:cubicBezTo>
                    <a:pt x="12735" y="0"/>
                    <a:pt x="12735" y="0"/>
                    <a:pt x="12735" y="0"/>
                  </a:cubicBezTo>
                  <a:cubicBezTo>
                    <a:pt x="8049" y="286"/>
                    <a:pt x="8049" y="286"/>
                    <a:pt x="8049" y="286"/>
                  </a:cubicBezTo>
                  <a:cubicBezTo>
                    <a:pt x="203" y="286"/>
                    <a:pt x="203" y="286"/>
                    <a:pt x="203" y="286"/>
                  </a:cubicBezTo>
                  <a:cubicBezTo>
                    <a:pt x="407" y="8123"/>
                    <a:pt x="407" y="8123"/>
                    <a:pt x="407" y="8123"/>
                  </a:cubicBezTo>
                  <a:cubicBezTo>
                    <a:pt x="0" y="14623"/>
                    <a:pt x="0" y="14623"/>
                    <a:pt x="0" y="14623"/>
                  </a:cubicBezTo>
                  <a:cubicBezTo>
                    <a:pt x="6724" y="21599"/>
                    <a:pt x="6724" y="21599"/>
                    <a:pt x="6724" y="21599"/>
                  </a:cubicBezTo>
                  <a:cubicBezTo>
                    <a:pt x="14366" y="21504"/>
                    <a:pt x="20683" y="16056"/>
                    <a:pt x="21600" y="9079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 dirty="0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25" name="AutoShape 24">
              <a:extLst>
                <a:ext uri="{FF2B5EF4-FFF2-40B4-BE49-F238E27FC236}">
                  <a16:creationId xmlns:a16="http://schemas.microsoft.com/office/drawing/2014/main" id="{20A6F727-7672-D048-827B-540C2BBA5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555" y="124854"/>
              <a:ext cx="233495" cy="28213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04" y="0"/>
                  </a:moveTo>
                  <a:cubicBezTo>
                    <a:pt x="1163" y="275"/>
                    <a:pt x="1163" y="275"/>
                    <a:pt x="1163" y="275"/>
                  </a:cubicBezTo>
                  <a:cubicBezTo>
                    <a:pt x="498" y="275"/>
                    <a:pt x="0" y="687"/>
                    <a:pt x="0" y="1238"/>
                  </a:cubicBezTo>
                  <a:cubicBezTo>
                    <a:pt x="166" y="20499"/>
                    <a:pt x="166" y="20499"/>
                    <a:pt x="166" y="20499"/>
                  </a:cubicBezTo>
                  <a:cubicBezTo>
                    <a:pt x="166" y="21049"/>
                    <a:pt x="830" y="21599"/>
                    <a:pt x="1495" y="21599"/>
                  </a:cubicBezTo>
                  <a:cubicBezTo>
                    <a:pt x="20270" y="21324"/>
                    <a:pt x="20270" y="21324"/>
                    <a:pt x="20270" y="21324"/>
                  </a:cubicBezTo>
                  <a:cubicBezTo>
                    <a:pt x="21101" y="21324"/>
                    <a:pt x="21600" y="20912"/>
                    <a:pt x="21600" y="20361"/>
                  </a:cubicBezTo>
                  <a:cubicBezTo>
                    <a:pt x="21267" y="1100"/>
                    <a:pt x="21267" y="1100"/>
                    <a:pt x="21267" y="1100"/>
                  </a:cubicBezTo>
                  <a:cubicBezTo>
                    <a:pt x="21267" y="550"/>
                    <a:pt x="20769" y="0"/>
                    <a:pt x="20104" y="0"/>
                  </a:cubicBezTo>
                  <a:close/>
                  <a:moveTo>
                    <a:pt x="4486" y="18298"/>
                  </a:moveTo>
                  <a:cubicBezTo>
                    <a:pt x="3655" y="18298"/>
                    <a:pt x="2990" y="17885"/>
                    <a:pt x="2990" y="17197"/>
                  </a:cubicBezTo>
                  <a:cubicBezTo>
                    <a:pt x="2990" y="16509"/>
                    <a:pt x="3655" y="16096"/>
                    <a:pt x="4319" y="16096"/>
                  </a:cubicBezTo>
                  <a:cubicBezTo>
                    <a:pt x="5150" y="16096"/>
                    <a:pt x="5815" y="16509"/>
                    <a:pt x="5815" y="17197"/>
                  </a:cubicBezTo>
                  <a:cubicBezTo>
                    <a:pt x="5815" y="17747"/>
                    <a:pt x="5150" y="18298"/>
                    <a:pt x="4486" y="18298"/>
                  </a:cubicBezTo>
                  <a:close/>
                  <a:moveTo>
                    <a:pt x="4319" y="14721"/>
                  </a:moveTo>
                  <a:cubicBezTo>
                    <a:pt x="3655" y="14721"/>
                    <a:pt x="2990" y="14308"/>
                    <a:pt x="2990" y="13620"/>
                  </a:cubicBezTo>
                  <a:cubicBezTo>
                    <a:pt x="2990" y="13070"/>
                    <a:pt x="3489" y="12519"/>
                    <a:pt x="4319" y="12519"/>
                  </a:cubicBezTo>
                  <a:cubicBezTo>
                    <a:pt x="5150" y="12519"/>
                    <a:pt x="5649" y="12932"/>
                    <a:pt x="5649" y="13620"/>
                  </a:cubicBezTo>
                  <a:cubicBezTo>
                    <a:pt x="5649" y="14308"/>
                    <a:pt x="5150" y="14721"/>
                    <a:pt x="4319" y="14721"/>
                  </a:cubicBezTo>
                  <a:close/>
                  <a:moveTo>
                    <a:pt x="4319" y="11281"/>
                  </a:moveTo>
                  <a:cubicBezTo>
                    <a:pt x="3489" y="11281"/>
                    <a:pt x="2990" y="10731"/>
                    <a:pt x="2990" y="10043"/>
                  </a:cubicBezTo>
                  <a:cubicBezTo>
                    <a:pt x="2824" y="9492"/>
                    <a:pt x="3489" y="8942"/>
                    <a:pt x="4319" y="8942"/>
                  </a:cubicBezTo>
                  <a:cubicBezTo>
                    <a:pt x="4984" y="8942"/>
                    <a:pt x="5649" y="9492"/>
                    <a:pt x="5649" y="10043"/>
                  </a:cubicBezTo>
                  <a:cubicBezTo>
                    <a:pt x="5649" y="10731"/>
                    <a:pt x="4984" y="11281"/>
                    <a:pt x="4319" y="11281"/>
                  </a:cubicBezTo>
                  <a:close/>
                  <a:moveTo>
                    <a:pt x="8640" y="18298"/>
                  </a:moveTo>
                  <a:cubicBezTo>
                    <a:pt x="7975" y="18298"/>
                    <a:pt x="7310" y="17747"/>
                    <a:pt x="7310" y="17197"/>
                  </a:cubicBezTo>
                  <a:cubicBezTo>
                    <a:pt x="7310" y="16509"/>
                    <a:pt x="7975" y="15959"/>
                    <a:pt x="8640" y="15959"/>
                  </a:cubicBezTo>
                  <a:cubicBezTo>
                    <a:pt x="9470" y="15959"/>
                    <a:pt x="9969" y="16509"/>
                    <a:pt x="9969" y="17197"/>
                  </a:cubicBezTo>
                  <a:cubicBezTo>
                    <a:pt x="10135" y="17747"/>
                    <a:pt x="9470" y="18298"/>
                    <a:pt x="8640" y="18298"/>
                  </a:cubicBezTo>
                  <a:close/>
                  <a:moveTo>
                    <a:pt x="8640" y="14721"/>
                  </a:moveTo>
                  <a:cubicBezTo>
                    <a:pt x="7809" y="14721"/>
                    <a:pt x="7310" y="14170"/>
                    <a:pt x="7310" y="13620"/>
                  </a:cubicBezTo>
                  <a:cubicBezTo>
                    <a:pt x="7310" y="12932"/>
                    <a:pt x="7809" y="12519"/>
                    <a:pt x="8640" y="12519"/>
                  </a:cubicBezTo>
                  <a:cubicBezTo>
                    <a:pt x="9304" y="12519"/>
                    <a:pt x="9969" y="12932"/>
                    <a:pt x="9969" y="13620"/>
                  </a:cubicBezTo>
                  <a:cubicBezTo>
                    <a:pt x="9969" y="14170"/>
                    <a:pt x="9470" y="14721"/>
                    <a:pt x="8640" y="14721"/>
                  </a:cubicBezTo>
                  <a:close/>
                  <a:moveTo>
                    <a:pt x="8640" y="11143"/>
                  </a:moveTo>
                  <a:cubicBezTo>
                    <a:pt x="7809" y="11143"/>
                    <a:pt x="7144" y="10731"/>
                    <a:pt x="7144" y="10043"/>
                  </a:cubicBezTo>
                  <a:cubicBezTo>
                    <a:pt x="7144" y="9492"/>
                    <a:pt x="7809" y="8942"/>
                    <a:pt x="8640" y="8942"/>
                  </a:cubicBezTo>
                  <a:cubicBezTo>
                    <a:pt x="9304" y="8942"/>
                    <a:pt x="9969" y="9355"/>
                    <a:pt x="9969" y="10043"/>
                  </a:cubicBezTo>
                  <a:cubicBezTo>
                    <a:pt x="9969" y="10593"/>
                    <a:pt x="9304" y="11143"/>
                    <a:pt x="8640" y="11143"/>
                  </a:cubicBezTo>
                  <a:close/>
                  <a:moveTo>
                    <a:pt x="12960" y="18298"/>
                  </a:moveTo>
                  <a:cubicBezTo>
                    <a:pt x="12295" y="18298"/>
                    <a:pt x="11630" y="17747"/>
                    <a:pt x="11630" y="17059"/>
                  </a:cubicBezTo>
                  <a:cubicBezTo>
                    <a:pt x="11630" y="16509"/>
                    <a:pt x="12129" y="15959"/>
                    <a:pt x="12960" y="15959"/>
                  </a:cubicBezTo>
                  <a:cubicBezTo>
                    <a:pt x="13790" y="15959"/>
                    <a:pt x="14289" y="16509"/>
                    <a:pt x="14289" y="17059"/>
                  </a:cubicBezTo>
                  <a:cubicBezTo>
                    <a:pt x="14289" y="17747"/>
                    <a:pt x="13790" y="18298"/>
                    <a:pt x="12960" y="18298"/>
                  </a:cubicBezTo>
                  <a:close/>
                  <a:moveTo>
                    <a:pt x="12960" y="14721"/>
                  </a:moveTo>
                  <a:cubicBezTo>
                    <a:pt x="12129" y="14721"/>
                    <a:pt x="11630" y="14170"/>
                    <a:pt x="11464" y="13620"/>
                  </a:cubicBezTo>
                  <a:cubicBezTo>
                    <a:pt x="11464" y="12932"/>
                    <a:pt x="12129" y="12382"/>
                    <a:pt x="12960" y="12382"/>
                  </a:cubicBezTo>
                  <a:cubicBezTo>
                    <a:pt x="13624" y="12382"/>
                    <a:pt x="14289" y="12932"/>
                    <a:pt x="14289" y="13482"/>
                  </a:cubicBezTo>
                  <a:cubicBezTo>
                    <a:pt x="14289" y="14170"/>
                    <a:pt x="13624" y="14721"/>
                    <a:pt x="12960" y="14721"/>
                  </a:cubicBezTo>
                  <a:close/>
                  <a:moveTo>
                    <a:pt x="12960" y="11143"/>
                  </a:moveTo>
                  <a:cubicBezTo>
                    <a:pt x="12129" y="11143"/>
                    <a:pt x="11464" y="10593"/>
                    <a:pt x="11464" y="10043"/>
                  </a:cubicBezTo>
                  <a:cubicBezTo>
                    <a:pt x="11464" y="9355"/>
                    <a:pt x="12129" y="8942"/>
                    <a:pt x="12793" y="8805"/>
                  </a:cubicBezTo>
                  <a:cubicBezTo>
                    <a:pt x="13624" y="8805"/>
                    <a:pt x="14289" y="9355"/>
                    <a:pt x="14289" y="10043"/>
                  </a:cubicBezTo>
                  <a:cubicBezTo>
                    <a:pt x="14289" y="10593"/>
                    <a:pt x="13624" y="11143"/>
                    <a:pt x="12960" y="11143"/>
                  </a:cubicBezTo>
                  <a:close/>
                  <a:moveTo>
                    <a:pt x="18775" y="17059"/>
                  </a:moveTo>
                  <a:cubicBezTo>
                    <a:pt x="18775" y="17747"/>
                    <a:pt x="18110" y="18298"/>
                    <a:pt x="17280" y="18298"/>
                  </a:cubicBezTo>
                  <a:cubicBezTo>
                    <a:pt x="16449" y="18298"/>
                    <a:pt x="15784" y="17747"/>
                    <a:pt x="15784" y="17059"/>
                  </a:cubicBezTo>
                  <a:cubicBezTo>
                    <a:pt x="15784" y="13620"/>
                    <a:pt x="15784" y="13620"/>
                    <a:pt x="15784" y="13620"/>
                  </a:cubicBezTo>
                  <a:cubicBezTo>
                    <a:pt x="15784" y="12932"/>
                    <a:pt x="16449" y="12382"/>
                    <a:pt x="17113" y="12382"/>
                  </a:cubicBezTo>
                  <a:cubicBezTo>
                    <a:pt x="17944" y="12382"/>
                    <a:pt x="18609" y="12932"/>
                    <a:pt x="18609" y="13620"/>
                  </a:cubicBezTo>
                  <a:lnTo>
                    <a:pt x="18775" y="17059"/>
                  </a:lnTo>
                  <a:close/>
                  <a:moveTo>
                    <a:pt x="15784" y="10043"/>
                  </a:moveTo>
                  <a:cubicBezTo>
                    <a:pt x="15784" y="9355"/>
                    <a:pt x="16449" y="8805"/>
                    <a:pt x="17113" y="8805"/>
                  </a:cubicBezTo>
                  <a:cubicBezTo>
                    <a:pt x="17944" y="8805"/>
                    <a:pt x="18609" y="9355"/>
                    <a:pt x="18609" y="9905"/>
                  </a:cubicBezTo>
                  <a:cubicBezTo>
                    <a:pt x="18609" y="10593"/>
                    <a:pt x="17944" y="11143"/>
                    <a:pt x="17113" y="11143"/>
                  </a:cubicBezTo>
                  <a:cubicBezTo>
                    <a:pt x="16449" y="11143"/>
                    <a:pt x="15784" y="10593"/>
                    <a:pt x="15784" y="10043"/>
                  </a:cubicBezTo>
                  <a:close/>
                  <a:moveTo>
                    <a:pt x="16615" y="6053"/>
                  </a:moveTo>
                  <a:cubicBezTo>
                    <a:pt x="4818" y="6191"/>
                    <a:pt x="4818" y="6191"/>
                    <a:pt x="4818" y="6191"/>
                  </a:cubicBezTo>
                  <a:cubicBezTo>
                    <a:pt x="3323" y="6191"/>
                    <a:pt x="2326" y="5228"/>
                    <a:pt x="2326" y="4127"/>
                  </a:cubicBezTo>
                  <a:cubicBezTo>
                    <a:pt x="2326" y="3026"/>
                    <a:pt x="3323" y="2201"/>
                    <a:pt x="4652" y="2201"/>
                  </a:cubicBezTo>
                  <a:cubicBezTo>
                    <a:pt x="16615" y="2063"/>
                    <a:pt x="16615" y="2063"/>
                    <a:pt x="16615" y="2063"/>
                  </a:cubicBezTo>
                  <a:cubicBezTo>
                    <a:pt x="17944" y="2063"/>
                    <a:pt x="19107" y="2889"/>
                    <a:pt x="19107" y="3989"/>
                  </a:cubicBezTo>
                  <a:cubicBezTo>
                    <a:pt x="19107" y="5090"/>
                    <a:pt x="17944" y="6053"/>
                    <a:pt x="16615" y="6053"/>
                  </a:cubicBez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 dirty="0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</p:grpSp>
      <p:sp>
        <p:nvSpPr>
          <p:cNvPr id="46090" name="文本框 1">
            <a:extLst>
              <a:ext uri="{FF2B5EF4-FFF2-40B4-BE49-F238E27FC236}">
                <a16:creationId xmlns:a16="http://schemas.microsoft.com/office/drawing/2014/main" id="{E8127E82-CA40-4EC5-B0BF-A9228D49BB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111" y="827218"/>
            <a:ext cx="4658789" cy="3146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1323">
                <a:latin typeface="Arial" panose="020B0604020202020204" pitchFamily="34" charset="0"/>
              </a:rPr>
              <a:t>具有闹铃功能</a:t>
            </a: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1323">
                <a:latin typeface="Arial" panose="020B0604020202020204" pitchFamily="34" charset="0"/>
              </a:rPr>
              <a:t>能够检测是否彻底清醒</a:t>
            </a: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1323">
                <a:latin typeface="Arial" panose="020B0604020202020204" pitchFamily="34" charset="0"/>
              </a:rPr>
              <a:t>可以添加监督人</a:t>
            </a: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1323">
                <a:latin typeface="Arial" panose="020B0604020202020204" pitchFamily="34" charset="0"/>
              </a:rPr>
              <a:t>如果没有起床成功，需要有一定金钱惩罚</a:t>
            </a:r>
          </a:p>
        </p:txBody>
      </p:sp>
      <p:grpSp>
        <p:nvGrpSpPr>
          <p:cNvPr id="46091" name="Group 10">
            <a:extLst>
              <a:ext uri="{FF2B5EF4-FFF2-40B4-BE49-F238E27FC236}">
                <a16:creationId xmlns:a16="http://schemas.microsoft.com/office/drawing/2014/main" id="{0237BFB7-3703-4998-96C0-17593E0D8D0F}"/>
              </a:ext>
            </a:extLst>
          </p:cNvPr>
          <p:cNvGrpSpPr>
            <a:grpSpLocks/>
          </p:cNvGrpSpPr>
          <p:nvPr/>
        </p:nvGrpSpPr>
        <p:grpSpPr bwMode="auto">
          <a:xfrm>
            <a:off x="1932570" y="3628558"/>
            <a:ext cx="374523" cy="373356"/>
            <a:chOff x="-1" y="0"/>
            <a:chExt cx="522289" cy="520701"/>
          </a:xfrm>
        </p:grpSpPr>
        <p:sp>
          <p:nvSpPr>
            <p:cNvPr id="28" name="AutoShape 11">
              <a:extLst>
                <a:ext uri="{FF2B5EF4-FFF2-40B4-BE49-F238E27FC236}">
                  <a16:creationId xmlns:a16="http://schemas.microsoft.com/office/drawing/2014/main" id="{D4DF6B41-1BE8-2E45-A739-6930EF950AD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" y="0"/>
              <a:ext cx="520662" cy="520701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C00000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29" name="AutoShape 12">
              <a:extLst>
                <a:ext uri="{FF2B5EF4-FFF2-40B4-BE49-F238E27FC236}">
                  <a16:creationId xmlns:a16="http://schemas.microsoft.com/office/drawing/2014/main" id="{2912DF2C-5E64-9145-BE98-7743B413A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4" y="187127"/>
              <a:ext cx="458834" cy="3205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7119"/>
                  </a:moveTo>
                  <a:cubicBezTo>
                    <a:pt x="18140" y="1930"/>
                    <a:pt x="18140" y="1930"/>
                    <a:pt x="18140" y="1930"/>
                  </a:cubicBezTo>
                  <a:cubicBezTo>
                    <a:pt x="9787" y="0"/>
                    <a:pt x="9787" y="0"/>
                    <a:pt x="9787" y="0"/>
                  </a:cubicBezTo>
                  <a:cubicBezTo>
                    <a:pt x="3037" y="724"/>
                    <a:pt x="3037" y="724"/>
                    <a:pt x="3037" y="724"/>
                  </a:cubicBezTo>
                  <a:cubicBezTo>
                    <a:pt x="0" y="1930"/>
                    <a:pt x="0" y="1930"/>
                    <a:pt x="0" y="1930"/>
                  </a:cubicBezTo>
                  <a:cubicBezTo>
                    <a:pt x="5062" y="9653"/>
                    <a:pt x="5062" y="9653"/>
                    <a:pt x="5062" y="9653"/>
                  </a:cubicBezTo>
                  <a:cubicBezTo>
                    <a:pt x="12824" y="21600"/>
                    <a:pt x="12824" y="21600"/>
                    <a:pt x="12824" y="21600"/>
                  </a:cubicBezTo>
                  <a:cubicBezTo>
                    <a:pt x="17465" y="19789"/>
                    <a:pt x="21009" y="14118"/>
                    <a:pt x="21599" y="7119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 dirty="0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30" name="AutoShape 13">
              <a:extLst>
                <a:ext uri="{FF2B5EF4-FFF2-40B4-BE49-F238E27FC236}">
                  <a16:creationId xmlns:a16="http://schemas.microsoft.com/office/drawing/2014/main" id="{71A17EE8-EA8D-4748-93A4-A90FFD04D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706" y="258724"/>
              <a:ext cx="188740" cy="9763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1423" y="8799"/>
                  </a:moveTo>
                  <a:cubicBezTo>
                    <a:pt x="11215" y="8399"/>
                    <a:pt x="11215" y="8399"/>
                    <a:pt x="11215" y="83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400"/>
                    <a:pt x="0" y="12400"/>
                    <a:pt x="0" y="12400"/>
                  </a:cubicBezTo>
                  <a:cubicBezTo>
                    <a:pt x="0" y="17599"/>
                    <a:pt x="4776" y="21599"/>
                    <a:pt x="10800" y="21599"/>
                  </a:cubicBezTo>
                  <a:cubicBezTo>
                    <a:pt x="16823" y="21599"/>
                    <a:pt x="21599" y="17599"/>
                    <a:pt x="21599" y="12400"/>
                  </a:cubicBezTo>
                  <a:cubicBezTo>
                    <a:pt x="21599" y="800"/>
                    <a:pt x="21599" y="800"/>
                    <a:pt x="21599" y="800"/>
                  </a:cubicBezTo>
                  <a:lnTo>
                    <a:pt x="11423" y="8799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31" name="AutoShape 14">
              <a:extLst>
                <a:ext uri="{FF2B5EF4-FFF2-40B4-BE49-F238E27FC236}">
                  <a16:creationId xmlns:a16="http://schemas.microsoft.com/office/drawing/2014/main" id="{530F4170-24A8-8C4F-908F-9BD391E3A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4" y="131803"/>
              <a:ext cx="403513" cy="2131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236"/>
                  </a:moveTo>
                  <a:cubicBezTo>
                    <a:pt x="20735" y="16699"/>
                    <a:pt x="20735" y="16699"/>
                    <a:pt x="20735" y="16699"/>
                  </a:cubicBezTo>
                  <a:cubicBezTo>
                    <a:pt x="20735" y="16517"/>
                    <a:pt x="20735" y="16154"/>
                    <a:pt x="20735" y="15973"/>
                  </a:cubicBezTo>
                  <a:cubicBezTo>
                    <a:pt x="20735" y="8712"/>
                    <a:pt x="20735" y="8712"/>
                    <a:pt x="20735" y="8712"/>
                  </a:cubicBezTo>
                  <a:cubicBezTo>
                    <a:pt x="20735" y="8712"/>
                    <a:pt x="20735" y="8712"/>
                    <a:pt x="20735" y="8712"/>
                  </a:cubicBezTo>
                  <a:cubicBezTo>
                    <a:pt x="20735" y="8712"/>
                    <a:pt x="20735" y="8712"/>
                    <a:pt x="20735" y="8712"/>
                  </a:cubicBezTo>
                  <a:cubicBezTo>
                    <a:pt x="20735" y="8531"/>
                    <a:pt x="20735" y="8531"/>
                    <a:pt x="20735" y="8531"/>
                  </a:cubicBezTo>
                  <a:cubicBezTo>
                    <a:pt x="20639" y="8531"/>
                    <a:pt x="20639" y="8531"/>
                    <a:pt x="20639" y="8531"/>
                  </a:cubicBezTo>
                  <a:cubicBezTo>
                    <a:pt x="10367" y="0"/>
                    <a:pt x="10367" y="0"/>
                    <a:pt x="10367" y="0"/>
                  </a:cubicBezTo>
                  <a:cubicBezTo>
                    <a:pt x="0" y="8531"/>
                    <a:pt x="0" y="8531"/>
                    <a:pt x="0" y="8531"/>
                  </a:cubicBezTo>
                  <a:cubicBezTo>
                    <a:pt x="10655" y="16336"/>
                    <a:pt x="10655" y="16336"/>
                    <a:pt x="10655" y="16336"/>
                  </a:cubicBezTo>
                  <a:cubicBezTo>
                    <a:pt x="20063" y="9075"/>
                    <a:pt x="20063" y="9075"/>
                    <a:pt x="20063" y="9075"/>
                  </a:cubicBezTo>
                  <a:cubicBezTo>
                    <a:pt x="20063" y="16699"/>
                    <a:pt x="20063" y="16699"/>
                    <a:pt x="20063" y="16699"/>
                  </a:cubicBezTo>
                  <a:cubicBezTo>
                    <a:pt x="19295" y="21236"/>
                    <a:pt x="19295" y="21236"/>
                    <a:pt x="19295" y="21236"/>
                  </a:cubicBezTo>
                  <a:cubicBezTo>
                    <a:pt x="19871" y="21600"/>
                    <a:pt x="19871" y="21600"/>
                    <a:pt x="19871" y="21600"/>
                  </a:cubicBezTo>
                  <a:cubicBezTo>
                    <a:pt x="20159" y="20329"/>
                    <a:pt x="20159" y="20329"/>
                    <a:pt x="20159" y="20329"/>
                  </a:cubicBezTo>
                  <a:cubicBezTo>
                    <a:pt x="20159" y="21600"/>
                    <a:pt x="20159" y="21600"/>
                    <a:pt x="20159" y="21600"/>
                  </a:cubicBezTo>
                  <a:cubicBezTo>
                    <a:pt x="20735" y="21600"/>
                    <a:pt x="20735" y="21600"/>
                    <a:pt x="20735" y="21600"/>
                  </a:cubicBezTo>
                  <a:cubicBezTo>
                    <a:pt x="20735" y="20329"/>
                    <a:pt x="20735" y="20329"/>
                    <a:pt x="20735" y="20329"/>
                  </a:cubicBezTo>
                  <a:cubicBezTo>
                    <a:pt x="21023" y="21600"/>
                    <a:pt x="21023" y="21600"/>
                    <a:pt x="21023" y="21600"/>
                  </a:cubicBezTo>
                  <a:lnTo>
                    <a:pt x="21599" y="21236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-179958" y="1728068"/>
            <a:ext cx="9188653" cy="1801626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6" name="MH_SubTitle_1"/>
          <p:cNvSpPr/>
          <p:nvPr>
            <p:custDataLst>
              <p:tags r:id="rId2"/>
            </p:custDataLst>
          </p:nvPr>
        </p:nvSpPr>
        <p:spPr>
          <a:xfrm>
            <a:off x="2204856" y="1876778"/>
            <a:ext cx="1503618" cy="1291450"/>
          </a:xfrm>
          <a:prstGeom prst="rect">
            <a:avLst/>
          </a:prstGeom>
          <a:noFill/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66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sz="66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MH_Entry_1"/>
          <p:cNvSpPr/>
          <p:nvPr>
            <p:custDataLst>
              <p:tags r:id="rId3"/>
            </p:custDataLst>
          </p:nvPr>
        </p:nvSpPr>
        <p:spPr>
          <a:xfrm>
            <a:off x="3780482" y="2300937"/>
            <a:ext cx="3744416" cy="61555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需求分析</a:t>
            </a:r>
            <a:endParaRPr lang="en-US" altLang="zh-CN" sz="4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54214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4"/>
          <p:cNvSpPr txBox="1"/>
          <p:nvPr/>
        </p:nvSpPr>
        <p:spPr>
          <a:xfrm>
            <a:off x="1436343" y="1306888"/>
            <a:ext cx="1345871" cy="769085"/>
          </a:xfrm>
          <a:prstGeom prst="rect">
            <a:avLst/>
          </a:prstGeom>
          <a:noFill/>
        </p:spPr>
        <p:txBody>
          <a:bodyPr wrap="none" lIns="89858" tIns="44929" rIns="89858" bIns="44929" rtlCol="0">
            <a:spAutoFit/>
          </a:bodyPr>
          <a:lstStyle/>
          <a:p>
            <a:r>
              <a:rPr lang="en-US" altLang="zh-CN" sz="4400" dirty="0">
                <a:ea typeface="微软雅黑" panose="020B0503020204020204" pitchFamily="34" charset="-122"/>
              </a:rPr>
              <a:t>NO.1</a:t>
            </a:r>
            <a:endParaRPr lang="zh-CN" altLang="en-US" sz="4400" dirty="0">
              <a:ea typeface="微软雅黑" panose="020B0503020204020204" pitchFamily="34" charset="-122"/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3849561" y="3642508"/>
            <a:ext cx="1345871" cy="769085"/>
          </a:xfrm>
          <a:prstGeom prst="rect">
            <a:avLst/>
          </a:prstGeom>
          <a:noFill/>
        </p:spPr>
        <p:txBody>
          <a:bodyPr wrap="none" lIns="89858" tIns="44929" rIns="89858" bIns="44929" rtlCol="0">
            <a:spAutoFit/>
          </a:bodyPr>
          <a:lstStyle/>
          <a:p>
            <a:r>
              <a:rPr lang="en-US" altLang="zh-CN" sz="4400" dirty="0">
                <a:ea typeface="微软雅黑" panose="020B0503020204020204" pitchFamily="34" charset="-122"/>
              </a:rPr>
              <a:t>NO.2</a:t>
            </a:r>
            <a:endParaRPr lang="zh-CN" altLang="en-US" sz="4400" dirty="0">
              <a:ea typeface="微软雅黑" panose="020B0503020204020204" pitchFamily="34" charset="-122"/>
            </a:endParaRPr>
          </a:p>
        </p:txBody>
      </p:sp>
      <p:sp>
        <p:nvSpPr>
          <p:cNvPr id="4" name="文本框 16"/>
          <p:cNvSpPr txBox="1"/>
          <p:nvPr/>
        </p:nvSpPr>
        <p:spPr>
          <a:xfrm>
            <a:off x="6257964" y="1304482"/>
            <a:ext cx="1345871" cy="769085"/>
          </a:xfrm>
          <a:prstGeom prst="rect">
            <a:avLst/>
          </a:prstGeom>
          <a:noFill/>
        </p:spPr>
        <p:txBody>
          <a:bodyPr wrap="none" lIns="89858" tIns="44929" rIns="89858" bIns="44929" rtlCol="0">
            <a:spAutoFit/>
          </a:bodyPr>
          <a:lstStyle/>
          <a:p>
            <a:r>
              <a:rPr lang="en-US" altLang="zh-CN" sz="4400" dirty="0">
                <a:ea typeface="微软雅黑" panose="020B0503020204020204" pitchFamily="34" charset="-122"/>
              </a:rPr>
              <a:t>NO.3</a:t>
            </a:r>
            <a:endParaRPr lang="zh-CN" altLang="en-US" sz="4400" dirty="0"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79394" y="2100061"/>
            <a:ext cx="7442338" cy="1322334"/>
            <a:chOff x="1055688" y="2857406"/>
            <a:chExt cx="10080626" cy="1799206"/>
          </a:xfrm>
        </p:grpSpPr>
        <p:grpSp>
          <p:nvGrpSpPr>
            <p:cNvPr id="9" name="组合 8"/>
            <p:cNvGrpSpPr/>
            <p:nvPr/>
          </p:nvGrpSpPr>
          <p:grpSpPr>
            <a:xfrm>
              <a:off x="1055688" y="3301685"/>
              <a:ext cx="10080626" cy="1006609"/>
              <a:chOff x="1055688" y="3496558"/>
              <a:chExt cx="8968528" cy="895560"/>
            </a:xfrm>
          </p:grpSpPr>
          <p:sp>
            <p:nvSpPr>
              <p:cNvPr id="16" name="圆角矩形 15"/>
              <p:cNvSpPr/>
              <p:nvPr/>
            </p:nvSpPr>
            <p:spPr>
              <a:xfrm>
                <a:off x="1055688" y="3496559"/>
                <a:ext cx="3163946" cy="895559"/>
              </a:xfrm>
              <a:prstGeom prst="roundRect">
                <a:avLst/>
              </a:prstGeom>
              <a:solidFill>
                <a:srgbClr val="8B00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>
                <a:off x="3957979" y="3496558"/>
                <a:ext cx="3163946" cy="895559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304800" dist="190500" dir="10800000" algn="r" rotWithShape="0">
                  <a:schemeClr val="tx1">
                    <a:lumMod val="95000"/>
                    <a:lumOff val="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>
                <a:off x="6860270" y="3496558"/>
                <a:ext cx="3163946" cy="895559"/>
              </a:xfrm>
              <a:prstGeom prst="roundRect">
                <a:avLst/>
              </a:prstGeom>
              <a:solidFill>
                <a:srgbClr val="8B0012"/>
              </a:solidFill>
              <a:ln>
                <a:noFill/>
              </a:ln>
              <a:effectLst>
                <a:outerShdw blurRad="304800" dist="190500" dir="10800000" algn="r" rotWithShape="0">
                  <a:schemeClr val="tx1">
                    <a:lumMod val="65000"/>
                    <a:lumOff val="3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" name="等腰三角形 9"/>
            <p:cNvSpPr/>
            <p:nvPr/>
          </p:nvSpPr>
          <p:spPr>
            <a:xfrm>
              <a:off x="2631800" y="2953366"/>
              <a:ext cx="404050" cy="348319"/>
            </a:xfrm>
            <a:prstGeom prst="triangle">
              <a:avLst/>
            </a:prstGeom>
            <a:solidFill>
              <a:srgbClr val="8B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ea typeface="微软雅黑" panose="020B0503020204020204" pitchFamily="34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156151" y="2857406"/>
              <a:ext cx="437554" cy="446113"/>
            </a:xfrm>
            <a:prstGeom prst="triangle">
              <a:avLst/>
            </a:prstGeom>
            <a:solidFill>
              <a:srgbClr val="8B0012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ea typeface="微软雅黑" panose="020B0503020204020204" pitchFamily="34" charset="-122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flipV="1">
              <a:off x="5900497" y="4308293"/>
              <a:ext cx="404050" cy="348319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538606" y="3660481"/>
              <a:ext cx="944934" cy="3350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需求建模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9250575" y="3639460"/>
              <a:ext cx="910194" cy="3350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000" dirty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SRS</a:t>
              </a:r>
              <a:r>
                <a:rPr lang="zh-CN" altLang="en-US" sz="1000" dirty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文档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2100811" y="3599418"/>
              <a:ext cx="1466037" cy="3350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愿景与范围文档</a:t>
              </a:r>
            </a:p>
          </p:txBody>
        </p:sp>
      </p:grpSp>
      <p:sp>
        <p:nvSpPr>
          <p:cNvPr id="25" name="矩形 24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TextBox 8"/>
          <p:cNvSpPr txBox="1"/>
          <p:nvPr/>
        </p:nvSpPr>
        <p:spPr>
          <a:xfrm>
            <a:off x="563057" y="408226"/>
            <a:ext cx="1617823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需求分析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207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4" grpId="0"/>
      <p:bldP spid="4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4"/>
          <p:cNvSpPr txBox="1"/>
          <p:nvPr/>
        </p:nvSpPr>
        <p:spPr>
          <a:xfrm>
            <a:off x="1436343" y="1306888"/>
            <a:ext cx="1345871" cy="769085"/>
          </a:xfrm>
          <a:prstGeom prst="rect">
            <a:avLst/>
          </a:prstGeom>
          <a:noFill/>
        </p:spPr>
        <p:txBody>
          <a:bodyPr wrap="none" lIns="89858" tIns="44929" rIns="89858" bIns="44929" rtlCol="0">
            <a:spAutoFit/>
          </a:bodyPr>
          <a:lstStyle/>
          <a:p>
            <a:r>
              <a:rPr lang="en-US" altLang="zh-CN" sz="4400" dirty="0">
                <a:ea typeface="微软雅黑" panose="020B0503020204020204" pitchFamily="34" charset="-122"/>
              </a:rPr>
              <a:t>NO.1</a:t>
            </a:r>
            <a:endParaRPr lang="zh-CN" altLang="en-US" sz="4400" dirty="0">
              <a:ea typeface="微软雅黑" panose="020B0503020204020204" pitchFamily="34" charset="-122"/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3849561" y="3642508"/>
            <a:ext cx="1345871" cy="769085"/>
          </a:xfrm>
          <a:prstGeom prst="rect">
            <a:avLst/>
          </a:prstGeom>
          <a:noFill/>
        </p:spPr>
        <p:txBody>
          <a:bodyPr wrap="none" lIns="89858" tIns="44929" rIns="89858" bIns="44929" rtlCol="0">
            <a:spAutoFit/>
          </a:bodyPr>
          <a:lstStyle/>
          <a:p>
            <a:r>
              <a:rPr lang="en-US" altLang="zh-CN" sz="4400" dirty="0">
                <a:ea typeface="微软雅黑" panose="020B0503020204020204" pitchFamily="34" charset="-122"/>
              </a:rPr>
              <a:t>NO.2</a:t>
            </a:r>
            <a:endParaRPr lang="zh-CN" altLang="en-US" sz="4400" dirty="0">
              <a:ea typeface="微软雅黑" panose="020B0503020204020204" pitchFamily="34" charset="-122"/>
            </a:endParaRPr>
          </a:p>
        </p:txBody>
      </p:sp>
      <p:sp>
        <p:nvSpPr>
          <p:cNvPr id="4" name="文本框 16"/>
          <p:cNvSpPr txBox="1"/>
          <p:nvPr/>
        </p:nvSpPr>
        <p:spPr>
          <a:xfrm>
            <a:off x="6257964" y="1304482"/>
            <a:ext cx="1345871" cy="769085"/>
          </a:xfrm>
          <a:prstGeom prst="rect">
            <a:avLst/>
          </a:prstGeom>
          <a:noFill/>
        </p:spPr>
        <p:txBody>
          <a:bodyPr wrap="none" lIns="89858" tIns="44929" rIns="89858" bIns="44929" rtlCol="0">
            <a:spAutoFit/>
          </a:bodyPr>
          <a:lstStyle/>
          <a:p>
            <a:r>
              <a:rPr lang="en-US" altLang="zh-CN" sz="4400" dirty="0">
                <a:ea typeface="微软雅黑" panose="020B0503020204020204" pitchFamily="34" charset="-122"/>
              </a:rPr>
              <a:t>NO.3</a:t>
            </a:r>
            <a:endParaRPr lang="zh-CN" altLang="en-US" sz="4400" dirty="0"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79394" y="2100061"/>
            <a:ext cx="7442338" cy="1322334"/>
            <a:chOff x="1055688" y="2857406"/>
            <a:chExt cx="10080626" cy="1799206"/>
          </a:xfrm>
        </p:grpSpPr>
        <p:grpSp>
          <p:nvGrpSpPr>
            <p:cNvPr id="9" name="组合 8"/>
            <p:cNvGrpSpPr/>
            <p:nvPr/>
          </p:nvGrpSpPr>
          <p:grpSpPr>
            <a:xfrm>
              <a:off x="1055688" y="3301685"/>
              <a:ext cx="10080626" cy="1006609"/>
              <a:chOff x="1055688" y="3496558"/>
              <a:chExt cx="8968528" cy="895560"/>
            </a:xfrm>
          </p:grpSpPr>
          <p:sp>
            <p:nvSpPr>
              <p:cNvPr id="16" name="圆角矩形 15"/>
              <p:cNvSpPr/>
              <p:nvPr/>
            </p:nvSpPr>
            <p:spPr>
              <a:xfrm>
                <a:off x="1055688" y="3496559"/>
                <a:ext cx="3163946" cy="895559"/>
              </a:xfrm>
              <a:prstGeom prst="roundRect">
                <a:avLst/>
              </a:prstGeom>
              <a:solidFill>
                <a:srgbClr val="8B00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>
                <a:off x="3957979" y="3496558"/>
                <a:ext cx="3163946" cy="895559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304800" dist="190500" dir="10800000" algn="r" rotWithShape="0">
                  <a:schemeClr val="tx1">
                    <a:lumMod val="95000"/>
                    <a:lumOff val="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>
                <a:off x="6860270" y="3496558"/>
                <a:ext cx="3163946" cy="895559"/>
              </a:xfrm>
              <a:prstGeom prst="roundRect">
                <a:avLst/>
              </a:prstGeom>
              <a:solidFill>
                <a:srgbClr val="8B0012"/>
              </a:solidFill>
              <a:ln>
                <a:noFill/>
              </a:ln>
              <a:effectLst>
                <a:outerShdw blurRad="304800" dist="190500" dir="10800000" algn="r" rotWithShape="0">
                  <a:schemeClr val="tx1">
                    <a:lumMod val="65000"/>
                    <a:lumOff val="3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" name="等腰三角形 9"/>
            <p:cNvSpPr/>
            <p:nvPr/>
          </p:nvSpPr>
          <p:spPr>
            <a:xfrm>
              <a:off x="2631800" y="2953366"/>
              <a:ext cx="404050" cy="348319"/>
            </a:xfrm>
            <a:prstGeom prst="triangle">
              <a:avLst/>
            </a:prstGeom>
            <a:solidFill>
              <a:srgbClr val="8B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ea typeface="微软雅黑" panose="020B0503020204020204" pitchFamily="34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156151" y="2857406"/>
              <a:ext cx="437554" cy="446113"/>
            </a:xfrm>
            <a:prstGeom prst="triangle">
              <a:avLst/>
            </a:prstGeom>
            <a:solidFill>
              <a:srgbClr val="8B0012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ea typeface="微软雅黑" panose="020B0503020204020204" pitchFamily="34" charset="-122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flipV="1">
              <a:off x="5900497" y="4308293"/>
              <a:ext cx="404050" cy="348319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278058" y="3660481"/>
              <a:ext cx="1466037" cy="3350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唤醒系统给建模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9059507" y="3639460"/>
              <a:ext cx="1292335" cy="3350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钱包系统建模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2101899" y="3599418"/>
              <a:ext cx="1463866" cy="3350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关联图与用例图</a:t>
              </a:r>
            </a:p>
          </p:txBody>
        </p:sp>
      </p:grpSp>
      <p:sp>
        <p:nvSpPr>
          <p:cNvPr id="25" name="矩形 24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TextBox 8"/>
          <p:cNvSpPr txBox="1"/>
          <p:nvPr/>
        </p:nvSpPr>
        <p:spPr>
          <a:xfrm>
            <a:off x="563057" y="408226"/>
            <a:ext cx="1617823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需求建模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701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4" grpId="0"/>
      <p:bldP spid="4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TextBox 8"/>
          <p:cNvSpPr txBox="1"/>
          <p:nvPr/>
        </p:nvSpPr>
        <p:spPr>
          <a:xfrm>
            <a:off x="568961" y="316990"/>
            <a:ext cx="1617823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关联图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3446500-E3BC-4ECA-924E-8E5C9F6A6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48" y="0"/>
            <a:ext cx="6384829" cy="504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0522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TextBox 8"/>
          <p:cNvSpPr txBox="1"/>
          <p:nvPr/>
        </p:nvSpPr>
        <p:spPr>
          <a:xfrm>
            <a:off x="568961" y="316990"/>
            <a:ext cx="1915377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钱包系统用例图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7C8B625-EB61-414E-87F6-D369CB201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492" y="935980"/>
            <a:ext cx="5239188" cy="354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5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-179958" y="1728068"/>
            <a:ext cx="9188653" cy="1801626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6" name="MH_SubTitle_1"/>
          <p:cNvSpPr/>
          <p:nvPr>
            <p:custDataLst>
              <p:tags r:id="rId2"/>
            </p:custDataLst>
          </p:nvPr>
        </p:nvSpPr>
        <p:spPr>
          <a:xfrm>
            <a:off x="2204856" y="1876778"/>
            <a:ext cx="1503618" cy="1291450"/>
          </a:xfrm>
          <a:prstGeom prst="rect">
            <a:avLst/>
          </a:prstGeom>
          <a:noFill/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66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66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MH_Entry_1"/>
          <p:cNvSpPr/>
          <p:nvPr>
            <p:custDataLst>
              <p:tags r:id="rId3"/>
            </p:custDataLst>
          </p:nvPr>
        </p:nvSpPr>
        <p:spPr>
          <a:xfrm>
            <a:off x="3780482" y="2300937"/>
            <a:ext cx="3744416" cy="61555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需求获取</a:t>
            </a:r>
            <a:endParaRPr lang="en-US" altLang="zh-CN" sz="4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01411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TextBox 8"/>
          <p:cNvSpPr txBox="1"/>
          <p:nvPr/>
        </p:nvSpPr>
        <p:spPr>
          <a:xfrm>
            <a:off x="568961" y="316990"/>
            <a:ext cx="1915377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社交系统用例图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A99750-89F3-4629-A0C4-D99D8B4ED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6649" y="1007988"/>
            <a:ext cx="5661305" cy="357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8874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TextBox 8"/>
          <p:cNvSpPr txBox="1"/>
          <p:nvPr/>
        </p:nvSpPr>
        <p:spPr>
          <a:xfrm>
            <a:off x="568961" y="316990"/>
            <a:ext cx="1915377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唤醒系统用例图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8E6EF76-AB10-46DD-80F4-33C6CDC4E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056" y="866564"/>
            <a:ext cx="7549012" cy="386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973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-1" y="1728068"/>
            <a:ext cx="9001125" cy="1440160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rtlCol="0" anchor="ctr"/>
          <a:lstStyle/>
          <a:p>
            <a:pPr algn="ctr"/>
            <a:r>
              <a:rPr lang="zh-CN" altLang="en-US" dirty="0">
                <a:ea typeface="微软雅黑" panose="020B0503020204020204" pitchFamily="34" charset="-122"/>
              </a:rPr>
              <a:t>唤醒系统建模</a:t>
            </a:r>
          </a:p>
        </p:txBody>
      </p:sp>
      <p:sp>
        <p:nvSpPr>
          <p:cNvPr id="16" name="MH_SubTitle_1"/>
          <p:cNvSpPr/>
          <p:nvPr>
            <p:custDataLst>
              <p:tags r:id="rId2"/>
            </p:custDataLst>
          </p:nvPr>
        </p:nvSpPr>
        <p:spPr>
          <a:xfrm>
            <a:off x="2204856" y="1876778"/>
            <a:ext cx="1503618" cy="1291450"/>
          </a:xfrm>
          <a:prstGeom prst="rect">
            <a:avLst/>
          </a:prstGeom>
          <a:noFill/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66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98757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TextBox 8"/>
          <p:cNvSpPr txBox="1"/>
          <p:nvPr/>
        </p:nvSpPr>
        <p:spPr>
          <a:xfrm>
            <a:off x="568961" y="316990"/>
            <a:ext cx="1915377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唤醒系统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ER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图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CA932644-CA8F-4F4B-9E36-E6E90041D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0830020"/>
              </p:ext>
            </p:extLst>
          </p:nvPr>
        </p:nvGraphicFramePr>
        <p:xfrm>
          <a:off x="1188194" y="803772"/>
          <a:ext cx="5872162" cy="400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Visio" r:id="rId5" imgW="10277545" imgH="7001027" progId="Visio.Drawing.15">
                  <p:embed/>
                </p:oleObj>
              </mc:Choice>
              <mc:Fallback>
                <p:oleObj name="Visio" r:id="rId5" imgW="10277545" imgH="700102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88194" y="803772"/>
                        <a:ext cx="5872162" cy="400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25253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TextBox 8"/>
          <p:cNvSpPr txBox="1"/>
          <p:nvPr/>
        </p:nvSpPr>
        <p:spPr>
          <a:xfrm>
            <a:off x="568961" y="163102"/>
            <a:ext cx="1915377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唤醒系统数据流图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2A735E-58D3-4B3C-A951-FFF33F468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705" y="8184"/>
            <a:ext cx="5149346" cy="504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032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TextBox 8"/>
          <p:cNvSpPr txBox="1"/>
          <p:nvPr/>
        </p:nvSpPr>
        <p:spPr>
          <a:xfrm>
            <a:off x="568961" y="163102"/>
            <a:ext cx="1915377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清醒度认证泳道图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88155D8C-BB0E-4388-867B-FADE28F2EA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5080680"/>
              </p:ext>
            </p:extLst>
          </p:nvPr>
        </p:nvGraphicFramePr>
        <p:xfrm>
          <a:off x="1850589" y="730566"/>
          <a:ext cx="4625975" cy="400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Visio" r:id="rId5" imgW="6695900" imgH="5791270" progId="Visio.Drawing.15">
                  <p:embed/>
                </p:oleObj>
              </mc:Choice>
              <mc:Fallback>
                <p:oleObj name="Visio" r:id="rId5" imgW="6695900" imgH="579127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50589" y="730566"/>
                        <a:ext cx="4625975" cy="400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74202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TextBox 8"/>
          <p:cNvSpPr txBox="1"/>
          <p:nvPr/>
        </p:nvSpPr>
        <p:spPr>
          <a:xfrm>
            <a:off x="568962" y="163102"/>
            <a:ext cx="1428718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设置唤醒计划泳道图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E613CFEC-5677-48F7-8B93-089BB8BB0F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6999271"/>
              </p:ext>
            </p:extLst>
          </p:nvPr>
        </p:nvGraphicFramePr>
        <p:xfrm>
          <a:off x="1638221" y="647948"/>
          <a:ext cx="5365225" cy="41539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Visio" r:id="rId5" imgW="6800747" imgH="7182004" progId="Visio.Drawing.15">
                  <p:embed/>
                </p:oleObj>
              </mc:Choice>
              <mc:Fallback>
                <p:oleObj name="Visio" r:id="rId5" imgW="6800747" imgH="718200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38221" y="647948"/>
                        <a:ext cx="5365225" cy="41539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27762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-1" y="1728068"/>
            <a:ext cx="9001125" cy="1440160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rtlCol="0" anchor="ctr"/>
          <a:lstStyle/>
          <a:p>
            <a:pPr algn="ctr"/>
            <a:r>
              <a:rPr lang="zh-CN" altLang="en-US" dirty="0">
                <a:ea typeface="微软雅黑" panose="020B0503020204020204" pitchFamily="34" charset="-122"/>
              </a:rPr>
              <a:t>钱包系统建模</a:t>
            </a:r>
          </a:p>
        </p:txBody>
      </p:sp>
      <p:sp>
        <p:nvSpPr>
          <p:cNvPr id="16" name="MH_SubTitle_1"/>
          <p:cNvSpPr/>
          <p:nvPr>
            <p:custDataLst>
              <p:tags r:id="rId2"/>
            </p:custDataLst>
          </p:nvPr>
        </p:nvSpPr>
        <p:spPr>
          <a:xfrm>
            <a:off x="2204856" y="1876778"/>
            <a:ext cx="1503618" cy="1291450"/>
          </a:xfrm>
          <a:prstGeom prst="rect">
            <a:avLst/>
          </a:prstGeom>
          <a:noFill/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66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62985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1E045E7-BB5D-4AF6-B975-D09F61338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2910" y="-648196"/>
            <a:ext cx="5257408" cy="5077402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TextBox 8"/>
          <p:cNvSpPr txBox="1"/>
          <p:nvPr/>
        </p:nvSpPr>
        <p:spPr>
          <a:xfrm>
            <a:off x="568961" y="316990"/>
            <a:ext cx="1874527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金币相关判定树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A8261E-5B8C-4C4D-A390-04A403BA6A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381" y="-792212"/>
            <a:ext cx="5140883" cy="504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629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1F0F3BA-C066-41CB-B7A7-F5C93AC01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6022" y="215900"/>
            <a:ext cx="5377014" cy="50403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TextBox 8"/>
          <p:cNvSpPr txBox="1"/>
          <p:nvPr/>
        </p:nvSpPr>
        <p:spPr>
          <a:xfrm>
            <a:off x="568961" y="316990"/>
            <a:ext cx="1874527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银币相关判定树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E01C54-BC8B-45E8-8985-A7E1F0367A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167" y="-432172"/>
            <a:ext cx="4783154" cy="504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1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4"/>
          <p:cNvSpPr txBox="1"/>
          <p:nvPr/>
        </p:nvSpPr>
        <p:spPr>
          <a:xfrm>
            <a:off x="1436343" y="1306888"/>
            <a:ext cx="1345871" cy="769085"/>
          </a:xfrm>
          <a:prstGeom prst="rect">
            <a:avLst/>
          </a:prstGeom>
          <a:noFill/>
        </p:spPr>
        <p:txBody>
          <a:bodyPr wrap="none" lIns="89858" tIns="44929" rIns="89858" bIns="44929" rtlCol="0">
            <a:spAutoFit/>
          </a:bodyPr>
          <a:lstStyle/>
          <a:p>
            <a:r>
              <a:rPr lang="en-US" altLang="zh-CN" sz="4400" dirty="0">
                <a:ea typeface="微软雅黑" panose="020B0503020204020204" pitchFamily="34" charset="-122"/>
              </a:rPr>
              <a:t>NO.1</a:t>
            </a:r>
            <a:endParaRPr lang="zh-CN" altLang="en-US" sz="4400" dirty="0">
              <a:ea typeface="微软雅黑" panose="020B0503020204020204" pitchFamily="34" charset="-122"/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3849561" y="3642508"/>
            <a:ext cx="1345871" cy="769085"/>
          </a:xfrm>
          <a:prstGeom prst="rect">
            <a:avLst/>
          </a:prstGeom>
          <a:noFill/>
        </p:spPr>
        <p:txBody>
          <a:bodyPr wrap="none" lIns="89858" tIns="44929" rIns="89858" bIns="44929" rtlCol="0">
            <a:spAutoFit/>
          </a:bodyPr>
          <a:lstStyle/>
          <a:p>
            <a:r>
              <a:rPr lang="en-US" altLang="zh-CN" sz="4400" dirty="0">
                <a:ea typeface="微软雅黑" panose="020B0503020204020204" pitchFamily="34" charset="-122"/>
              </a:rPr>
              <a:t>NO.2</a:t>
            </a:r>
            <a:endParaRPr lang="zh-CN" altLang="en-US" sz="4400" dirty="0">
              <a:ea typeface="微软雅黑" panose="020B0503020204020204" pitchFamily="34" charset="-122"/>
            </a:endParaRPr>
          </a:p>
        </p:txBody>
      </p:sp>
      <p:sp>
        <p:nvSpPr>
          <p:cNvPr id="4" name="文本框 16"/>
          <p:cNvSpPr txBox="1"/>
          <p:nvPr/>
        </p:nvSpPr>
        <p:spPr>
          <a:xfrm>
            <a:off x="6257964" y="1304482"/>
            <a:ext cx="1345871" cy="769085"/>
          </a:xfrm>
          <a:prstGeom prst="rect">
            <a:avLst/>
          </a:prstGeom>
          <a:noFill/>
        </p:spPr>
        <p:txBody>
          <a:bodyPr wrap="none" lIns="89858" tIns="44929" rIns="89858" bIns="44929" rtlCol="0">
            <a:spAutoFit/>
          </a:bodyPr>
          <a:lstStyle/>
          <a:p>
            <a:r>
              <a:rPr lang="en-US" altLang="zh-CN" sz="4400" dirty="0">
                <a:ea typeface="微软雅黑" panose="020B0503020204020204" pitchFamily="34" charset="-122"/>
              </a:rPr>
              <a:t>NO.3</a:t>
            </a:r>
            <a:endParaRPr lang="zh-CN" altLang="en-US" sz="4400" dirty="0"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37640" y="3427612"/>
            <a:ext cx="2200904" cy="552400"/>
          </a:xfrm>
          <a:prstGeom prst="rect">
            <a:avLst/>
          </a:prstGeom>
        </p:spPr>
        <p:txBody>
          <a:bodyPr wrap="square" lIns="89858" tIns="44929" rIns="89858" bIns="44929">
            <a:spAutoFit/>
          </a:bodyPr>
          <a:lstStyle/>
          <a:p>
            <a:pPr algn="ctr"/>
            <a:r>
              <a:rPr lang="zh-CN" altLang="en-US" sz="10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确定目前需求是否符合大众群体，访谈的主要群体是高校在读学生，大部分为软微在校学生</a:t>
            </a:r>
            <a:endParaRPr lang="zh-CN" altLang="zh-CN" sz="1000" kern="100" dirty="0">
              <a:latin typeface="方正兰亭细黑_GBK" panose="02000000000000000000" pitchFamily="2" charset="-122"/>
              <a:ea typeface="方正兰亭细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395296" y="1316805"/>
            <a:ext cx="2200904" cy="860177"/>
          </a:xfrm>
          <a:prstGeom prst="rect">
            <a:avLst/>
          </a:prstGeom>
        </p:spPr>
        <p:txBody>
          <a:bodyPr wrap="square" lIns="89858" tIns="44929" rIns="89858" bIns="44929">
            <a:spAutoFit/>
          </a:bodyPr>
          <a:lstStyle/>
          <a:p>
            <a:pPr algn="ctr"/>
            <a:r>
              <a:rPr lang="zh-CN" altLang="en-US" sz="10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调查问卷具有针对大规模用户群和成本低的特点，所有我们针对目前的需求设计设计的合理的调查问卷，根据调查问卷得知用户的早起需求和软件设计的功能需求</a:t>
            </a:r>
            <a:endParaRPr lang="zh-CN" altLang="zh-CN" sz="1000" kern="100" dirty="0">
              <a:latin typeface="方正兰亭细黑_GBK" panose="02000000000000000000" pitchFamily="2" charset="-122"/>
              <a:ea typeface="方正兰亭细黑_GBK" panose="02000000000000000000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79394" y="2100061"/>
            <a:ext cx="7442338" cy="1322334"/>
            <a:chOff x="1055687" y="2857406"/>
            <a:chExt cx="10080627" cy="1799206"/>
          </a:xfrm>
        </p:grpSpPr>
        <p:grpSp>
          <p:nvGrpSpPr>
            <p:cNvPr id="9" name="组合 8"/>
            <p:cNvGrpSpPr/>
            <p:nvPr/>
          </p:nvGrpSpPr>
          <p:grpSpPr>
            <a:xfrm>
              <a:off x="1055687" y="3301684"/>
              <a:ext cx="10080627" cy="1006610"/>
              <a:chOff x="1055687" y="3496558"/>
              <a:chExt cx="8968528" cy="895561"/>
            </a:xfrm>
          </p:grpSpPr>
          <p:sp>
            <p:nvSpPr>
              <p:cNvPr id="16" name="圆角矩形 15"/>
              <p:cNvSpPr/>
              <p:nvPr/>
            </p:nvSpPr>
            <p:spPr>
              <a:xfrm>
                <a:off x="1055687" y="3496558"/>
                <a:ext cx="3163946" cy="895560"/>
              </a:xfrm>
              <a:prstGeom prst="roundRect">
                <a:avLst/>
              </a:prstGeom>
              <a:solidFill>
                <a:srgbClr val="8B00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>
                <a:off x="3957979" y="3496558"/>
                <a:ext cx="3163946" cy="895559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304800" dist="190500" dir="10800000" algn="r" rotWithShape="0">
                  <a:schemeClr val="tx1">
                    <a:lumMod val="95000"/>
                    <a:lumOff val="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>
                <a:off x="6860269" y="3496560"/>
                <a:ext cx="3163946" cy="895559"/>
              </a:xfrm>
              <a:prstGeom prst="roundRect">
                <a:avLst/>
              </a:prstGeom>
              <a:solidFill>
                <a:srgbClr val="8B0012"/>
              </a:solidFill>
              <a:ln>
                <a:noFill/>
              </a:ln>
              <a:effectLst>
                <a:outerShdw blurRad="304800" dist="190500" dir="10800000" algn="r" rotWithShape="0">
                  <a:schemeClr val="tx1">
                    <a:lumMod val="65000"/>
                    <a:lumOff val="3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" name="等腰三角形 9"/>
            <p:cNvSpPr/>
            <p:nvPr/>
          </p:nvSpPr>
          <p:spPr>
            <a:xfrm>
              <a:off x="2631800" y="2953366"/>
              <a:ext cx="404050" cy="348319"/>
            </a:xfrm>
            <a:prstGeom prst="triangle">
              <a:avLst/>
            </a:prstGeom>
            <a:solidFill>
              <a:srgbClr val="8B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ea typeface="微软雅黑" panose="020B0503020204020204" pitchFamily="34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156151" y="2857406"/>
              <a:ext cx="437554" cy="446113"/>
            </a:xfrm>
            <a:prstGeom prst="triangle">
              <a:avLst/>
            </a:prstGeom>
            <a:solidFill>
              <a:srgbClr val="8B0012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ea typeface="微软雅黑" panose="020B0503020204020204" pitchFamily="34" charset="-122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flipV="1">
              <a:off x="5900497" y="4308293"/>
              <a:ext cx="404050" cy="348319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337667" y="3547259"/>
              <a:ext cx="1292337" cy="5444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zh-CN" altLang="en-US" sz="2000" dirty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调查表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8729435" y="3526976"/>
              <a:ext cx="1361817" cy="4606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头脑风暴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2427052" y="3516025"/>
              <a:ext cx="937977" cy="5025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 dirty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访谈</a:t>
              </a:r>
            </a:p>
          </p:txBody>
        </p:sp>
      </p:grpSp>
      <p:sp>
        <p:nvSpPr>
          <p:cNvPr id="25" name="矩形 24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TextBox 8"/>
          <p:cNvSpPr txBox="1"/>
          <p:nvPr/>
        </p:nvSpPr>
        <p:spPr>
          <a:xfrm>
            <a:off x="568961" y="316990"/>
            <a:ext cx="1617823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需求获取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Box 8"/>
          <p:cNvSpPr txBox="1"/>
          <p:nvPr/>
        </p:nvSpPr>
        <p:spPr>
          <a:xfrm>
            <a:off x="568961" y="675635"/>
            <a:ext cx="1617823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800" dirty="0">
                <a:solidFill>
                  <a:prstClr val="white">
                    <a:lumMod val="50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  <a:endParaRPr lang="zh-CN" altLang="en-US" sz="1000" dirty="0">
              <a:solidFill>
                <a:prstClr val="white">
                  <a:lumMod val="50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72A625F-95A8-4346-B1CE-9654CE3A3AD4}"/>
              </a:ext>
            </a:extLst>
          </p:cNvPr>
          <p:cNvSpPr txBox="1"/>
          <p:nvPr/>
        </p:nvSpPr>
        <p:spPr>
          <a:xfrm>
            <a:off x="5781209" y="3515550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kern="100" dirty="0">
                <a:ea typeface="方正兰亭细黑_GBK" panose="02000000000000000000" pitchFamily="2" charset="-122"/>
                <a:cs typeface="Times New Roman" panose="02020603050405020304" pitchFamily="18" charset="0"/>
              </a:rPr>
              <a:t>小组内各成员积极发言，从软件功能性，</a:t>
            </a:r>
            <a:endParaRPr lang="en-US" altLang="zh-CN" sz="1000" kern="100" dirty="0">
              <a:ea typeface="方正兰亭细黑_GBK" panose="02000000000000000000" pitchFamily="2" charset="-122"/>
              <a:cs typeface="Times New Roman" panose="02020603050405020304" pitchFamily="18" charset="0"/>
            </a:endParaRPr>
          </a:p>
          <a:p>
            <a:r>
              <a:rPr lang="zh-CN" altLang="en-US" sz="1000" kern="100" dirty="0">
                <a:ea typeface="方正兰亭细黑_GBK" panose="02000000000000000000" pitchFamily="2" charset="-122"/>
                <a:cs typeface="Times New Roman" panose="02020603050405020304" pitchFamily="18" charset="0"/>
              </a:rPr>
              <a:t>可用性和可行性等各各方面讨论软件的</a:t>
            </a:r>
            <a:endParaRPr lang="en-US" altLang="zh-CN" sz="1000" kern="100" dirty="0">
              <a:ea typeface="方正兰亭细黑_GBK" panose="02000000000000000000" pitchFamily="2" charset="-122"/>
              <a:cs typeface="Times New Roman" panose="02020603050405020304" pitchFamily="18" charset="0"/>
            </a:endParaRPr>
          </a:p>
          <a:p>
            <a:r>
              <a:rPr lang="zh-CN" altLang="en-US" sz="1000" kern="100" dirty="0">
                <a:ea typeface="方正兰亭细黑_GBK" panose="02000000000000000000" pitchFamily="2" charset="-122"/>
                <a:cs typeface="Times New Roman" panose="02020603050405020304" pitchFamily="18" charset="0"/>
              </a:rPr>
              <a:t>需求，总结出软件设计的主要需求</a:t>
            </a:r>
          </a:p>
        </p:txBody>
      </p:sp>
    </p:spTree>
    <p:extLst>
      <p:ext uri="{BB962C8B-B14F-4D97-AF65-F5344CB8AC3E}">
        <p14:creationId xmlns:p14="http://schemas.microsoft.com/office/powerpoint/2010/main" val="143380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4" grpId="0"/>
      <p:bldP spid="4" grpId="1"/>
      <p:bldP spid="5" grpId="0"/>
      <p:bldP spid="5" grpId="1"/>
      <p:bldP spid="7" grpId="0"/>
      <p:bldP spid="7" grpId="1"/>
      <p:bldP spid="19" grpId="0"/>
      <p:bldP spid="19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-179958" y="1728068"/>
            <a:ext cx="9188653" cy="1801626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6" name="MH_SubTitle_1"/>
          <p:cNvSpPr/>
          <p:nvPr>
            <p:custDataLst>
              <p:tags r:id="rId2"/>
            </p:custDataLst>
          </p:nvPr>
        </p:nvSpPr>
        <p:spPr>
          <a:xfrm>
            <a:off x="2204856" y="1876778"/>
            <a:ext cx="1503618" cy="1291450"/>
          </a:xfrm>
          <a:prstGeom prst="rect">
            <a:avLst/>
          </a:prstGeom>
          <a:noFill/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66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sz="66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MH_Entry_1"/>
          <p:cNvSpPr/>
          <p:nvPr>
            <p:custDataLst>
              <p:tags r:id="rId3"/>
            </p:custDataLst>
          </p:nvPr>
        </p:nvSpPr>
        <p:spPr>
          <a:xfrm>
            <a:off x="3780482" y="2300937"/>
            <a:ext cx="3744416" cy="61555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需求确认</a:t>
            </a:r>
            <a:endParaRPr lang="en-US" altLang="zh-CN" sz="4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88826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F2EB3F-DF55-4A1C-812E-BCC7C6D33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57" y="201846"/>
            <a:ext cx="7506890" cy="33602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需求完善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3FF069-86AF-41AB-B3D6-5C84C5038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057" y="856969"/>
            <a:ext cx="8101013" cy="3326374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/>
              <a:t>V1.1 </a:t>
            </a:r>
            <a:r>
              <a:rPr lang="zh-CN" altLang="en-US" dirty="0"/>
              <a:t>需求完善（</a:t>
            </a:r>
            <a:r>
              <a:rPr lang="en-US" altLang="zh-CN" dirty="0"/>
              <a:t>2019.12.15</a:t>
            </a:r>
            <a:r>
              <a:rPr lang="zh-CN" altLang="en-US" dirty="0"/>
              <a:t>）</a:t>
            </a:r>
            <a:br>
              <a:rPr lang="zh-CN" altLang="en-US" dirty="0"/>
            </a:b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>
                <a:latin typeface="+mn-ea"/>
                <a:ea typeface="+mn-ea"/>
              </a:rPr>
              <a:t>1. </a:t>
            </a:r>
            <a:r>
              <a:rPr lang="zh-CN" altLang="en-US" sz="2000" dirty="0">
                <a:latin typeface="+mn-ea"/>
                <a:ea typeface="+mn-ea"/>
              </a:rPr>
              <a:t>增加 </a:t>
            </a:r>
            <a:r>
              <a:rPr lang="en-US" altLang="zh-CN" sz="2000" dirty="0">
                <a:latin typeface="+mn-ea"/>
                <a:ea typeface="+mn-ea"/>
              </a:rPr>
              <a:t>3.4 </a:t>
            </a:r>
            <a:r>
              <a:rPr lang="zh-CN" altLang="en-US" sz="2000" dirty="0">
                <a:latin typeface="+mn-ea"/>
                <a:ea typeface="+mn-ea"/>
              </a:rPr>
              <a:t>获取唤醒银币的功能需求（任钦）</a:t>
            </a:r>
            <a:br>
              <a:rPr lang="zh-CN" altLang="en-US" sz="2000" dirty="0">
                <a:latin typeface="+mn-ea"/>
                <a:ea typeface="+mn-ea"/>
              </a:rPr>
            </a:br>
            <a:r>
              <a:rPr lang="en-US" altLang="zh-CN" sz="2000" dirty="0">
                <a:latin typeface="+mn-ea"/>
                <a:ea typeface="+mn-ea"/>
              </a:rPr>
              <a:t>2. </a:t>
            </a:r>
            <a:r>
              <a:rPr lang="zh-CN" altLang="en-US" sz="2000" dirty="0">
                <a:latin typeface="+mn-ea"/>
                <a:ea typeface="+mn-ea"/>
              </a:rPr>
              <a:t>增加 </a:t>
            </a:r>
            <a:r>
              <a:rPr lang="en-US" altLang="zh-CN" sz="2000" dirty="0">
                <a:latin typeface="+mn-ea"/>
                <a:ea typeface="+mn-ea"/>
              </a:rPr>
              <a:t>3.5 </a:t>
            </a:r>
            <a:r>
              <a:rPr lang="zh-CN" altLang="en-US" sz="2000" dirty="0">
                <a:latin typeface="+mn-ea"/>
                <a:ea typeface="+mn-ea"/>
              </a:rPr>
              <a:t>银币兑换⾦币的功能需求（任钦）</a:t>
            </a:r>
            <a:br>
              <a:rPr lang="zh-CN" altLang="en-US" sz="2000" dirty="0">
                <a:latin typeface="+mn-ea"/>
                <a:ea typeface="+mn-ea"/>
              </a:rPr>
            </a:br>
            <a:r>
              <a:rPr lang="en-US" altLang="zh-CN" sz="2000" dirty="0">
                <a:latin typeface="+mn-ea"/>
                <a:ea typeface="+mn-ea"/>
              </a:rPr>
              <a:t>3. </a:t>
            </a:r>
            <a:r>
              <a:rPr lang="zh-CN" altLang="en-US" sz="2000" dirty="0">
                <a:latin typeface="+mn-ea"/>
                <a:ea typeface="+mn-ea"/>
              </a:rPr>
              <a:t>增加 </a:t>
            </a:r>
            <a:r>
              <a:rPr lang="en-US" altLang="zh-CN" sz="2000" dirty="0">
                <a:latin typeface="+mn-ea"/>
                <a:ea typeface="+mn-ea"/>
              </a:rPr>
              <a:t>3.6 </a:t>
            </a:r>
            <a:r>
              <a:rPr lang="zh-CN" altLang="en-US" sz="2000" dirty="0">
                <a:latin typeface="+mn-ea"/>
                <a:ea typeface="+mn-ea"/>
              </a:rPr>
              <a:t>设置监督⼈的功能需求（王少强）</a:t>
            </a:r>
            <a:br>
              <a:rPr lang="zh-CN" altLang="en-US" sz="2000" dirty="0">
                <a:latin typeface="+mn-ea"/>
                <a:ea typeface="+mn-ea"/>
              </a:rPr>
            </a:br>
            <a:r>
              <a:rPr lang="en-US" altLang="zh-CN" sz="2000" dirty="0">
                <a:latin typeface="+mn-ea"/>
                <a:ea typeface="+mn-ea"/>
              </a:rPr>
              <a:t>4. </a:t>
            </a:r>
            <a:r>
              <a:rPr lang="zh-CN" altLang="en-US" sz="2000" dirty="0">
                <a:latin typeface="+mn-ea"/>
                <a:ea typeface="+mn-ea"/>
              </a:rPr>
              <a:t>增加 </a:t>
            </a:r>
            <a:r>
              <a:rPr lang="en-US" altLang="zh-CN" sz="2000" dirty="0">
                <a:latin typeface="+mn-ea"/>
                <a:ea typeface="+mn-ea"/>
              </a:rPr>
              <a:t>3.7 </a:t>
            </a:r>
            <a:r>
              <a:rPr lang="zh-CN" altLang="en-US" sz="2000" dirty="0">
                <a:latin typeface="+mn-ea"/>
                <a:ea typeface="+mn-ea"/>
              </a:rPr>
              <a:t>监督⼈相关的功能需求（王少强）</a:t>
            </a:r>
            <a:br>
              <a:rPr lang="zh-CN" altLang="en-US" sz="2000" dirty="0">
                <a:latin typeface="+mn-ea"/>
                <a:ea typeface="+mn-ea"/>
              </a:rPr>
            </a:br>
            <a:r>
              <a:rPr lang="en-US" altLang="zh-CN" sz="2000" dirty="0">
                <a:latin typeface="+mn-ea"/>
                <a:ea typeface="+mn-ea"/>
              </a:rPr>
              <a:t>5. </a:t>
            </a:r>
            <a:r>
              <a:rPr lang="zh-CN" altLang="en-US" sz="2000" dirty="0">
                <a:latin typeface="+mn-ea"/>
                <a:ea typeface="+mn-ea"/>
              </a:rPr>
              <a:t>增加 </a:t>
            </a:r>
            <a:r>
              <a:rPr lang="en-US" altLang="zh-CN" sz="2000" dirty="0">
                <a:latin typeface="+mn-ea"/>
                <a:ea typeface="+mn-ea"/>
              </a:rPr>
              <a:t>3.8 </a:t>
            </a:r>
            <a:r>
              <a:rPr lang="zh-CN" altLang="en-US" sz="2000" dirty="0">
                <a:latin typeface="+mn-ea"/>
                <a:ea typeface="+mn-ea"/>
              </a:rPr>
              <a:t>评价监督⼈的功能需求（刘相岑）</a:t>
            </a:r>
            <a:br>
              <a:rPr lang="zh-CN" altLang="en-US" sz="2000" dirty="0">
                <a:latin typeface="+mn-ea"/>
                <a:ea typeface="+mn-ea"/>
              </a:rPr>
            </a:br>
            <a:r>
              <a:rPr lang="en-US" altLang="zh-CN" sz="2000" dirty="0">
                <a:latin typeface="+mn-ea"/>
                <a:ea typeface="+mn-ea"/>
              </a:rPr>
              <a:t>6. </a:t>
            </a:r>
            <a:r>
              <a:rPr lang="zh-CN" altLang="en-US" sz="2000" dirty="0">
                <a:latin typeface="+mn-ea"/>
                <a:ea typeface="+mn-ea"/>
              </a:rPr>
              <a:t>增加 </a:t>
            </a:r>
            <a:r>
              <a:rPr lang="en-US" altLang="zh-CN" sz="2000" dirty="0">
                <a:latin typeface="+mn-ea"/>
                <a:ea typeface="+mn-ea"/>
              </a:rPr>
              <a:t>3.9 </a:t>
            </a:r>
            <a:r>
              <a:rPr lang="zh-CN" altLang="en-US" sz="2000" dirty="0">
                <a:latin typeface="+mn-ea"/>
                <a:ea typeface="+mn-ea"/>
              </a:rPr>
              <a:t>反馈监督的功能需求（刘相岑）</a:t>
            </a:r>
            <a:br>
              <a:rPr lang="zh-CN" altLang="en-US" sz="2000" dirty="0">
                <a:latin typeface="+mn-ea"/>
                <a:ea typeface="+mn-ea"/>
              </a:rPr>
            </a:br>
            <a:r>
              <a:rPr lang="en-US" altLang="zh-CN" sz="2000" dirty="0">
                <a:latin typeface="+mn-ea"/>
                <a:ea typeface="+mn-ea"/>
              </a:rPr>
              <a:t>7. </a:t>
            </a:r>
            <a:r>
              <a:rPr lang="zh-CN" altLang="en-US" sz="2000" dirty="0">
                <a:latin typeface="+mn-ea"/>
                <a:ea typeface="+mn-ea"/>
              </a:rPr>
              <a:t>增加 </a:t>
            </a:r>
            <a:r>
              <a:rPr lang="en-US" altLang="zh-CN" sz="2000" dirty="0">
                <a:latin typeface="+mn-ea"/>
                <a:ea typeface="+mn-ea"/>
              </a:rPr>
              <a:t>3.10 </a:t>
            </a:r>
            <a:r>
              <a:rPr lang="zh-CN" altLang="en-US" sz="2000" dirty="0">
                <a:latin typeface="+mn-ea"/>
                <a:ea typeface="+mn-ea"/>
              </a:rPr>
              <a:t>社交系统的功能需求（⾼梓瑞）</a:t>
            </a:r>
            <a:br>
              <a:rPr lang="zh-CN" altLang="en-US" sz="2000" dirty="0">
                <a:latin typeface="+mn-ea"/>
                <a:ea typeface="+mn-ea"/>
              </a:rPr>
            </a:br>
            <a:r>
              <a:rPr lang="en-US" altLang="zh-CN" sz="2000" dirty="0">
                <a:latin typeface="+mn-ea"/>
                <a:ea typeface="+mn-ea"/>
              </a:rPr>
              <a:t>8. </a:t>
            </a:r>
            <a:r>
              <a:rPr lang="zh-CN" altLang="en-US" sz="2000" dirty="0">
                <a:latin typeface="+mn-ea"/>
                <a:ea typeface="+mn-ea"/>
              </a:rPr>
              <a:t>对 </a:t>
            </a:r>
            <a:r>
              <a:rPr lang="en-US" altLang="zh-CN" sz="2000" dirty="0">
                <a:latin typeface="+mn-ea"/>
                <a:ea typeface="+mn-ea"/>
              </a:rPr>
              <a:t>5.2 </a:t>
            </a:r>
            <a:r>
              <a:rPr lang="zh-CN" altLang="en-US" sz="2000" dirty="0">
                <a:latin typeface="+mn-ea"/>
                <a:ea typeface="+mn-ea"/>
              </a:rPr>
              <a:t>中的钱包 </a:t>
            </a:r>
            <a:r>
              <a:rPr lang="en-US" altLang="zh-CN" sz="2000" dirty="0">
                <a:latin typeface="+mn-ea"/>
                <a:ea typeface="+mn-ea"/>
              </a:rPr>
              <a:t>app </a:t>
            </a:r>
            <a:r>
              <a:rPr lang="zh-CN" altLang="en-US" sz="2000" dirty="0">
                <a:latin typeface="+mn-ea"/>
                <a:ea typeface="+mn-ea"/>
              </a:rPr>
              <a:t>软件接⼜进⾏完善（陆泽瑞）</a:t>
            </a:r>
            <a:br>
              <a:rPr lang="zh-CN" altLang="en-US" sz="2000" dirty="0">
                <a:latin typeface="+mn-ea"/>
                <a:ea typeface="+mn-ea"/>
              </a:rPr>
            </a:br>
            <a:r>
              <a:rPr lang="en-US" altLang="zh-CN" sz="2000" dirty="0">
                <a:latin typeface="+mn-ea"/>
                <a:ea typeface="+mn-ea"/>
              </a:rPr>
              <a:t>9. </a:t>
            </a:r>
            <a:r>
              <a:rPr lang="zh-CN" altLang="en-US" sz="2000" dirty="0">
                <a:latin typeface="+mn-ea"/>
                <a:ea typeface="+mn-ea"/>
              </a:rPr>
              <a:t>修改了 </a:t>
            </a:r>
            <a:r>
              <a:rPr lang="en-US" altLang="zh-CN" sz="2000" dirty="0">
                <a:latin typeface="+mn-ea"/>
                <a:ea typeface="+mn-ea"/>
              </a:rPr>
              <a:t>2.2 </a:t>
            </a:r>
            <a:r>
              <a:rPr lang="zh-CN" altLang="en-US" sz="2000" dirty="0">
                <a:latin typeface="+mn-ea"/>
                <a:ea typeface="+mn-ea"/>
              </a:rPr>
              <a:t>中的⽤户类别具体分类，将注册但不充值的⽤户也列⼊了重要⽤</a:t>
            </a:r>
            <a:br>
              <a:rPr lang="zh-CN" altLang="en-US" sz="2000" dirty="0">
                <a:latin typeface="+mn-ea"/>
                <a:ea typeface="+mn-ea"/>
              </a:rPr>
            </a:br>
            <a:r>
              <a:rPr lang="zh-CN" altLang="en-US" sz="2000" dirty="0">
                <a:latin typeface="+mn-ea"/>
                <a:ea typeface="+mn-ea"/>
              </a:rPr>
              <a:t>户类（崔航）</a:t>
            </a:r>
            <a:br>
              <a:rPr lang="zh-CN" altLang="en-US" sz="2000" dirty="0">
                <a:latin typeface="+mn-ea"/>
                <a:ea typeface="+mn-ea"/>
              </a:rPr>
            </a:br>
            <a:r>
              <a:rPr lang="en-US" altLang="zh-CN" sz="2000" dirty="0">
                <a:latin typeface="+mn-ea"/>
                <a:ea typeface="+mn-ea"/>
              </a:rPr>
              <a:t>10. </a:t>
            </a:r>
            <a:r>
              <a:rPr lang="zh-CN" altLang="en-US" sz="2000" dirty="0">
                <a:latin typeface="+mn-ea"/>
                <a:ea typeface="+mn-ea"/>
              </a:rPr>
              <a:t>增加了 </a:t>
            </a:r>
            <a:r>
              <a:rPr lang="en-US" altLang="zh-CN" sz="2000" dirty="0">
                <a:latin typeface="+mn-ea"/>
                <a:ea typeface="+mn-ea"/>
              </a:rPr>
              <a:t>6.5 </a:t>
            </a:r>
            <a:r>
              <a:rPr lang="zh-CN" altLang="en-US" sz="2000" dirty="0">
                <a:latin typeface="+mn-ea"/>
                <a:ea typeface="+mn-ea"/>
              </a:rPr>
              <a:t>中 </a:t>
            </a:r>
            <a:r>
              <a:rPr lang="en-US" altLang="zh-CN" sz="2000" dirty="0">
                <a:latin typeface="+mn-ea"/>
                <a:ea typeface="+mn-ea"/>
              </a:rPr>
              <a:t>INS-4 </a:t>
            </a:r>
            <a:r>
              <a:rPr lang="zh-CN" altLang="en-US" sz="2000" dirty="0">
                <a:latin typeface="+mn-ea"/>
                <a:ea typeface="+mn-ea"/>
              </a:rPr>
              <a:t>的需求（崔航）</a:t>
            </a:r>
            <a:br>
              <a:rPr lang="zh-CN" altLang="en-US" sz="2000" dirty="0">
                <a:latin typeface="+mn-ea"/>
                <a:ea typeface="+mn-ea"/>
              </a:rPr>
            </a:br>
            <a:r>
              <a:rPr lang="en-US" altLang="zh-CN" sz="2000" dirty="0">
                <a:latin typeface="+mn-ea"/>
                <a:ea typeface="+mn-ea"/>
              </a:rPr>
              <a:t>11. </a:t>
            </a:r>
            <a:r>
              <a:rPr lang="zh-CN" altLang="en-US" sz="2000" dirty="0">
                <a:latin typeface="+mn-ea"/>
                <a:ea typeface="+mn-ea"/>
              </a:rPr>
              <a:t>增加了 </a:t>
            </a:r>
            <a:r>
              <a:rPr lang="en-US" altLang="zh-CN" sz="2000" dirty="0">
                <a:latin typeface="+mn-ea"/>
                <a:ea typeface="+mn-ea"/>
              </a:rPr>
              <a:t>6.6 </a:t>
            </a:r>
            <a:r>
              <a:rPr lang="zh-CN" altLang="en-US" sz="2000" dirty="0">
                <a:latin typeface="+mn-ea"/>
                <a:ea typeface="+mn-ea"/>
              </a:rPr>
              <a:t>中可⽤性的需求（崔航</a:t>
            </a:r>
            <a:r>
              <a:rPr lang="zh-CN" altLang="en-US" sz="2000" dirty="0"/>
              <a:t>） </a:t>
            </a:r>
            <a:br>
              <a:rPr lang="zh-CN" altLang="en-US" sz="2500" dirty="0"/>
            </a:br>
            <a:endParaRPr lang="zh-CN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4746496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4"/>
          <p:cNvSpPr txBox="1"/>
          <p:nvPr/>
        </p:nvSpPr>
        <p:spPr>
          <a:xfrm>
            <a:off x="1917775" y="1330527"/>
            <a:ext cx="1338583" cy="767844"/>
          </a:xfrm>
          <a:prstGeom prst="rect">
            <a:avLst/>
          </a:prstGeom>
          <a:noFill/>
        </p:spPr>
        <p:txBody>
          <a:bodyPr wrap="none" lIns="89858" tIns="44929" rIns="89858" bIns="44929" rtlCol="0">
            <a:spAutoFit/>
          </a:bodyPr>
          <a:lstStyle/>
          <a:p>
            <a:r>
              <a:rPr lang="en-US" altLang="zh-CN" sz="4400" dirty="0">
                <a:ea typeface="微软雅黑" panose="020B0503020204020204" pitchFamily="34" charset="-122"/>
              </a:rPr>
              <a:t>NO.1</a:t>
            </a:r>
            <a:endParaRPr lang="zh-CN" altLang="en-US" sz="4400" dirty="0">
              <a:ea typeface="微软雅黑" panose="020B0503020204020204" pitchFamily="34" charset="-122"/>
            </a:endParaRPr>
          </a:p>
        </p:txBody>
      </p:sp>
      <p:sp>
        <p:nvSpPr>
          <p:cNvPr id="4" name="文本框 16"/>
          <p:cNvSpPr txBox="1"/>
          <p:nvPr/>
        </p:nvSpPr>
        <p:spPr>
          <a:xfrm>
            <a:off x="5494023" y="1331514"/>
            <a:ext cx="1338583" cy="767844"/>
          </a:xfrm>
          <a:prstGeom prst="rect">
            <a:avLst/>
          </a:prstGeom>
          <a:noFill/>
        </p:spPr>
        <p:txBody>
          <a:bodyPr wrap="none" lIns="89858" tIns="44929" rIns="89858" bIns="44929" rtlCol="0">
            <a:spAutoFit/>
          </a:bodyPr>
          <a:lstStyle/>
          <a:p>
            <a:r>
              <a:rPr lang="en-US" altLang="zh-CN" sz="4400" dirty="0">
                <a:ea typeface="微软雅黑" panose="020B0503020204020204" pitchFamily="34" charset="-122"/>
              </a:rPr>
              <a:t>NO.2</a:t>
            </a:r>
            <a:endParaRPr lang="zh-CN" altLang="en-US" sz="4400" dirty="0"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399705" y="2328536"/>
            <a:ext cx="6201715" cy="749694"/>
            <a:chOff x="2100811" y="3250173"/>
            <a:chExt cx="8400205" cy="1020055"/>
          </a:xfrm>
        </p:grpSpPr>
        <p:grpSp>
          <p:nvGrpSpPr>
            <p:cNvPr id="9" name="组合 8"/>
            <p:cNvGrpSpPr/>
            <p:nvPr/>
          </p:nvGrpSpPr>
          <p:grpSpPr>
            <a:xfrm>
              <a:off x="2100811" y="3250173"/>
              <a:ext cx="8400205" cy="1020055"/>
              <a:chOff x="1985513" y="3450730"/>
              <a:chExt cx="7473491" cy="907523"/>
            </a:xfrm>
          </p:grpSpPr>
          <p:sp>
            <p:nvSpPr>
              <p:cNvPr id="16" name="圆角矩形 15"/>
              <p:cNvSpPr/>
              <p:nvPr/>
            </p:nvSpPr>
            <p:spPr>
              <a:xfrm>
                <a:off x="1985513" y="3462694"/>
                <a:ext cx="3163946" cy="895559"/>
              </a:xfrm>
              <a:prstGeom prst="roundRect">
                <a:avLst/>
              </a:prstGeom>
              <a:solidFill>
                <a:srgbClr val="8B00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>
                <a:off x="6295058" y="3450730"/>
                <a:ext cx="3163946" cy="895559"/>
              </a:xfrm>
              <a:prstGeom prst="roundRect">
                <a:avLst/>
              </a:prstGeom>
              <a:solidFill>
                <a:srgbClr val="8B0012"/>
              </a:solidFill>
              <a:ln>
                <a:noFill/>
              </a:ln>
              <a:effectLst>
                <a:outerShdw blurRad="304800" dist="190500" dir="10800000" algn="r" rotWithShape="0">
                  <a:schemeClr val="tx1">
                    <a:lumMod val="65000"/>
                    <a:lumOff val="3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7948290" y="3567142"/>
              <a:ext cx="1466037" cy="3350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需求规范说明书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2976071" y="3585970"/>
              <a:ext cx="1466037" cy="3350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愿景与需求文档</a:t>
              </a:r>
            </a:p>
          </p:txBody>
        </p:sp>
      </p:grpSp>
      <p:sp>
        <p:nvSpPr>
          <p:cNvPr id="25" name="矩形 24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TextBox 8"/>
          <p:cNvSpPr txBox="1"/>
          <p:nvPr/>
        </p:nvSpPr>
        <p:spPr>
          <a:xfrm>
            <a:off x="568961" y="316990"/>
            <a:ext cx="1617823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需求确认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Box 8"/>
          <p:cNvSpPr txBox="1"/>
          <p:nvPr/>
        </p:nvSpPr>
        <p:spPr>
          <a:xfrm>
            <a:off x="568961" y="675635"/>
            <a:ext cx="1617823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800" dirty="0">
                <a:solidFill>
                  <a:prstClr val="white">
                    <a:lumMod val="50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  <a:endParaRPr lang="zh-CN" altLang="en-US" sz="1000" dirty="0">
              <a:solidFill>
                <a:prstClr val="white">
                  <a:lumMod val="50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291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TextBox 8"/>
          <p:cNvSpPr txBox="1"/>
          <p:nvPr/>
        </p:nvSpPr>
        <p:spPr>
          <a:xfrm>
            <a:off x="568961" y="316990"/>
            <a:ext cx="2995497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愿景与需求文档确认问题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F610B88-6F08-497F-A13C-91B4847F5384}"/>
              </a:ext>
            </a:extLst>
          </p:cNvPr>
          <p:cNvSpPr txBox="1"/>
          <p:nvPr/>
        </p:nvSpPr>
        <p:spPr>
          <a:xfrm>
            <a:off x="972170" y="1007988"/>
            <a:ext cx="64087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dirty="0"/>
              <a:t>1.3 </a:t>
            </a:r>
            <a:r>
              <a:rPr lang="zh-CN" altLang="en-US" sz="2000" dirty="0"/>
              <a:t>现在软微在校生有</a:t>
            </a:r>
            <a:r>
              <a:rPr lang="en-US" altLang="zh-CN" sz="2000" dirty="0"/>
              <a:t>2000</a:t>
            </a:r>
            <a:r>
              <a:rPr lang="zh-CN" altLang="en-US" sz="2000" dirty="0"/>
              <a:t>人么？</a:t>
            </a:r>
            <a:endParaRPr lang="en-US" altLang="zh-CN" sz="2000" dirty="0"/>
          </a:p>
          <a:p>
            <a:pPr lvl="0"/>
            <a:r>
              <a:rPr lang="en-US" altLang="zh-CN" sz="2000" dirty="0"/>
              <a:t>1.4-(2) </a:t>
            </a:r>
            <a:r>
              <a:rPr lang="zh-CN" altLang="en-US" sz="2000" dirty="0"/>
              <a:t>有无时间限制 答错了怎么办？</a:t>
            </a:r>
            <a:endParaRPr lang="en-US" altLang="zh-CN" sz="2000" dirty="0"/>
          </a:p>
          <a:p>
            <a:pPr lvl="0"/>
            <a:r>
              <a:rPr lang="en-US" altLang="zh-CN" sz="2000" dirty="0"/>
              <a:t>1.4-(2) </a:t>
            </a:r>
            <a:r>
              <a:rPr lang="zh-CN" altLang="en-US" sz="2000" dirty="0"/>
              <a:t>闹铃一直在响？</a:t>
            </a:r>
            <a:endParaRPr lang="en-US" altLang="zh-CN" sz="2000" dirty="0"/>
          </a:p>
          <a:p>
            <a:pPr lvl="0"/>
            <a:r>
              <a:rPr lang="en-US" altLang="zh-CN" sz="2000" dirty="0"/>
              <a:t>1.4-(4). </a:t>
            </a:r>
            <a:r>
              <a:rPr lang="zh-CN" altLang="en-US" sz="2000" dirty="0"/>
              <a:t>建议加一个拍照上传打卡功能</a:t>
            </a:r>
            <a:r>
              <a:rPr lang="zh-CN" altLang="en-US" b="1" dirty="0"/>
              <a:t>（暂未修改）</a:t>
            </a:r>
            <a:endParaRPr lang="en-US" altLang="zh-CN" b="1" dirty="0"/>
          </a:p>
          <a:p>
            <a:pPr lvl="0"/>
            <a:r>
              <a:rPr lang="en-US" altLang="zh-CN" sz="2000" dirty="0"/>
              <a:t>1.5. </a:t>
            </a:r>
            <a:r>
              <a:rPr lang="zh-CN" altLang="en-US" sz="2000" dirty="0"/>
              <a:t>感觉唤醒币机制有点涉嫌集资的感觉 有政策风险</a:t>
            </a:r>
            <a:endParaRPr lang="en-US" altLang="zh-CN" sz="2000" dirty="0"/>
          </a:p>
          <a:p>
            <a:pPr lvl="0"/>
            <a:r>
              <a:rPr lang="en-US" altLang="zh-CN" sz="2000" dirty="0"/>
              <a:t>2.1 </a:t>
            </a:r>
            <a:r>
              <a:rPr lang="zh-CN" altLang="en-US" sz="2000" dirty="0"/>
              <a:t>广告没有说清楚是可以看还是可以不看</a:t>
            </a:r>
            <a:r>
              <a:rPr lang="zh-CN" altLang="en-US" b="1" dirty="0"/>
              <a:t>（暂未修改）</a:t>
            </a:r>
            <a:endParaRPr lang="en-US" altLang="zh-CN" b="1" dirty="0"/>
          </a:p>
          <a:p>
            <a:r>
              <a:rPr lang="en-US" altLang="zh-CN" sz="2000" dirty="0"/>
              <a:t>2.2 </a:t>
            </a:r>
            <a:r>
              <a:rPr lang="zh-CN" altLang="en-US" sz="2000" dirty="0"/>
              <a:t>我们早起了就是为了看广告？</a:t>
            </a:r>
            <a:r>
              <a:rPr lang="zh-CN" altLang="en-US" b="1" dirty="0"/>
              <a:t>（暂未修改）</a:t>
            </a:r>
            <a:endParaRPr lang="en-US" altLang="zh-CN" dirty="0"/>
          </a:p>
          <a:p>
            <a:pPr lvl="0"/>
            <a:r>
              <a:rPr lang="en-US" altLang="zh-CN" sz="2000" dirty="0"/>
              <a:t>2.3 </a:t>
            </a:r>
            <a:r>
              <a:rPr lang="zh-CN" altLang="en-US" sz="2000" dirty="0"/>
              <a:t>银币换金币？</a:t>
            </a:r>
            <a:endParaRPr lang="en-US" altLang="zh-CN" sz="2000" dirty="0"/>
          </a:p>
          <a:p>
            <a:pPr lvl="0"/>
            <a:r>
              <a:rPr lang="en-US" altLang="zh-CN" sz="2000" dirty="0"/>
              <a:t>2.4 </a:t>
            </a:r>
            <a:r>
              <a:rPr lang="zh-CN" altLang="en-US" sz="2000" dirty="0"/>
              <a:t>监督人如何监督没有写清楚</a:t>
            </a:r>
            <a:endParaRPr lang="en-US" altLang="zh-CN" sz="2000" dirty="0"/>
          </a:p>
          <a:p>
            <a:pPr lvl="0"/>
            <a:r>
              <a:rPr lang="en-US" altLang="zh-CN" sz="2000" dirty="0"/>
              <a:t>4.1 </a:t>
            </a:r>
            <a:r>
              <a:rPr lang="zh-CN" altLang="en-US" sz="2000" dirty="0"/>
              <a:t>歧视安卓用户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0106482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TextBox 8"/>
          <p:cNvSpPr txBox="1"/>
          <p:nvPr/>
        </p:nvSpPr>
        <p:spPr>
          <a:xfrm>
            <a:off x="568961" y="316990"/>
            <a:ext cx="2995497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愿景与需求文档确认问题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F610B88-6F08-497F-A13C-91B4847F5384}"/>
              </a:ext>
            </a:extLst>
          </p:cNvPr>
          <p:cNvSpPr txBox="1"/>
          <p:nvPr/>
        </p:nvSpPr>
        <p:spPr>
          <a:xfrm>
            <a:off x="1296206" y="2232124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dirty="0"/>
              <a:t>2.3 </a:t>
            </a:r>
            <a:r>
              <a:rPr lang="zh-CN" altLang="en-US" sz="2000" dirty="0"/>
              <a:t>银币换金币？ </a:t>
            </a:r>
            <a:r>
              <a:rPr lang="zh-CN" altLang="en-US" sz="1800" b="1" dirty="0"/>
              <a:t>银币 与 金币 互换</a:t>
            </a:r>
            <a:endParaRPr lang="en-US" altLang="zh-CN" sz="20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F24739-16D6-4253-A63E-9AC254E74053}"/>
              </a:ext>
            </a:extLst>
          </p:cNvPr>
          <p:cNvSpPr txBox="1"/>
          <p:nvPr/>
        </p:nvSpPr>
        <p:spPr>
          <a:xfrm>
            <a:off x="1296206" y="909217"/>
            <a:ext cx="65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1.3 </a:t>
            </a:r>
            <a:r>
              <a:rPr lang="zh-CN" altLang="en-US" sz="2000" dirty="0"/>
              <a:t>现在软微在校生有</a:t>
            </a:r>
            <a:r>
              <a:rPr lang="en-US" altLang="zh-CN" sz="2000" dirty="0"/>
              <a:t>2000</a:t>
            </a:r>
            <a:r>
              <a:rPr lang="zh-CN" altLang="en-US" sz="2000" dirty="0"/>
              <a:t>人么？</a:t>
            </a:r>
            <a:r>
              <a:rPr lang="en-US" altLang="zh-CN" sz="2000" dirty="0"/>
              <a:t> </a:t>
            </a:r>
            <a:r>
              <a:rPr lang="zh-CN" altLang="en-US" sz="1800" b="1" dirty="0"/>
              <a:t>软微 </a:t>
            </a:r>
            <a:r>
              <a:rPr lang="en-US" altLang="zh-CN" sz="1800" b="1" dirty="0"/>
              <a:t>-&gt; </a:t>
            </a:r>
            <a:r>
              <a:rPr lang="zh-CN" altLang="en-US" sz="1800" b="1" dirty="0"/>
              <a:t>北大</a:t>
            </a:r>
            <a:endParaRPr lang="en-US" altLang="zh-CN" sz="20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7A0298-F351-42FD-94FC-5EF5D6C43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206" y="1341660"/>
            <a:ext cx="4800600" cy="7239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3361C3-6F64-4147-B4B5-A55CC7E5A6BC}"/>
              </a:ext>
            </a:extLst>
          </p:cNvPr>
          <p:cNvSpPr txBox="1"/>
          <p:nvPr/>
        </p:nvSpPr>
        <p:spPr>
          <a:xfrm>
            <a:off x="1296206" y="3240236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dirty="0"/>
              <a:t>4.1 </a:t>
            </a:r>
            <a:r>
              <a:rPr lang="zh-CN" altLang="en-US" sz="2000" dirty="0"/>
              <a:t>歧视安卓用户 </a:t>
            </a:r>
            <a:r>
              <a:rPr lang="en-US" altLang="zh-CN" sz="1800" b="1" dirty="0"/>
              <a:t>app store -&gt; </a:t>
            </a:r>
            <a:r>
              <a:rPr lang="zh-CN" altLang="en-US" sz="1800" b="1" dirty="0"/>
              <a:t>第三方应用平台</a:t>
            </a:r>
            <a:endParaRPr lang="en-US" altLang="zh-CN" sz="20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C42FFA-B3B1-4F81-80DE-023815B69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4218" y="2655083"/>
            <a:ext cx="4886325" cy="4476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8857455-1719-44E4-B1AC-A31E3292D5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885" y="3777824"/>
            <a:ext cx="417195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965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TextBox 8"/>
          <p:cNvSpPr txBox="1"/>
          <p:nvPr/>
        </p:nvSpPr>
        <p:spPr>
          <a:xfrm>
            <a:off x="568961" y="316990"/>
            <a:ext cx="2995497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愿景与需求文档确认问题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F24739-16D6-4253-A63E-9AC254E74053}"/>
              </a:ext>
            </a:extLst>
          </p:cNvPr>
          <p:cNvSpPr txBox="1"/>
          <p:nvPr/>
        </p:nvSpPr>
        <p:spPr>
          <a:xfrm>
            <a:off x="1224198" y="1224012"/>
            <a:ext cx="65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dirty="0"/>
              <a:t>1.5. </a:t>
            </a:r>
            <a:r>
              <a:rPr lang="zh-CN" altLang="en-US" sz="2000" dirty="0"/>
              <a:t>感觉唤醒币机制有点涉嫌集资的感觉 有政策风险</a:t>
            </a:r>
            <a:endParaRPr lang="en-US" altLang="zh-CN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8BB78D-3E1D-4BF0-B865-BCF4042E4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226" y="1624122"/>
            <a:ext cx="5502174" cy="110489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DA38461-98F1-4E3F-B081-A5499CACF20D}"/>
              </a:ext>
            </a:extLst>
          </p:cNvPr>
          <p:cNvSpPr txBox="1"/>
          <p:nvPr/>
        </p:nvSpPr>
        <p:spPr>
          <a:xfrm>
            <a:off x="1404218" y="3118120"/>
            <a:ext cx="6552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000"/>
              <a:t>在</a:t>
            </a:r>
            <a:r>
              <a:rPr lang="en-US" altLang="zh-CN" sz="2000"/>
              <a:t>1.5 </a:t>
            </a:r>
            <a:r>
              <a:rPr lang="zh-CN" altLang="en-US" sz="2000"/>
              <a:t>业务风险 中添加</a:t>
            </a:r>
          </a:p>
          <a:p>
            <a:pPr lvl="0"/>
            <a:r>
              <a:rPr lang="en-US" altLang="zh-CN" sz="2000"/>
              <a:t>RI3:	      </a:t>
            </a:r>
            <a:r>
              <a:rPr lang="zh-CN" altLang="en-US" sz="2000"/>
              <a:t>唤醒币机制可能涉及集资，有政策风险。</a:t>
            </a:r>
            <a:endParaRPr lang="zh-CN" altLang="en-US" sz="20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D4FCE25-DC5F-4302-893E-AA8D80E6F9B1}"/>
              </a:ext>
            </a:extLst>
          </p:cNvPr>
          <p:cNvSpPr txBox="1"/>
          <p:nvPr/>
        </p:nvSpPr>
        <p:spPr>
          <a:xfrm>
            <a:off x="764530" y="3118120"/>
            <a:ext cx="747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000" b="1" dirty="0">
                <a:solidFill>
                  <a:srgbClr val="FF0000"/>
                </a:solidFill>
              </a:rPr>
              <a:t>改为</a:t>
            </a:r>
          </a:p>
        </p:txBody>
      </p:sp>
    </p:spTree>
    <p:extLst>
      <p:ext uri="{BB962C8B-B14F-4D97-AF65-F5344CB8AC3E}">
        <p14:creationId xmlns:p14="http://schemas.microsoft.com/office/powerpoint/2010/main" val="25067350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TextBox 8"/>
          <p:cNvSpPr txBox="1"/>
          <p:nvPr/>
        </p:nvSpPr>
        <p:spPr>
          <a:xfrm>
            <a:off x="568961" y="316990"/>
            <a:ext cx="2995497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愿景与需求文档确认问题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F24739-16D6-4253-A63E-9AC254E74053}"/>
              </a:ext>
            </a:extLst>
          </p:cNvPr>
          <p:cNvSpPr txBox="1"/>
          <p:nvPr/>
        </p:nvSpPr>
        <p:spPr>
          <a:xfrm>
            <a:off x="1296206" y="909217"/>
            <a:ext cx="6552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dirty="0"/>
              <a:t>1.4-(2) </a:t>
            </a:r>
            <a:r>
              <a:rPr lang="zh-CN" altLang="en-US" sz="2000" dirty="0"/>
              <a:t>有无时间限制 答错了怎么办？</a:t>
            </a:r>
            <a:endParaRPr lang="en-US" altLang="zh-CN" sz="2000" dirty="0"/>
          </a:p>
          <a:p>
            <a:pPr lvl="0"/>
            <a:r>
              <a:rPr lang="en-US" altLang="zh-CN" sz="2000" dirty="0"/>
              <a:t>1.4-(2) </a:t>
            </a:r>
            <a:r>
              <a:rPr lang="zh-CN" altLang="en-US" sz="2000" dirty="0"/>
              <a:t>闹铃一直在响？</a:t>
            </a:r>
            <a:endParaRPr lang="en-US" altLang="zh-CN" sz="20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66022E5-FEA3-4B85-BE1C-33EE3D3DA5B9}"/>
              </a:ext>
            </a:extLst>
          </p:cNvPr>
          <p:cNvSpPr txBox="1"/>
          <p:nvPr/>
        </p:nvSpPr>
        <p:spPr>
          <a:xfrm>
            <a:off x="1296206" y="3096220"/>
            <a:ext cx="65527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dirty="0"/>
              <a:t>1. </a:t>
            </a:r>
            <a:r>
              <a:rPr lang="zh-CN" altLang="en-US" sz="2000" dirty="0"/>
              <a:t>通过智能硬件检测，如小米手环等。</a:t>
            </a:r>
          </a:p>
          <a:p>
            <a:pPr lvl="0"/>
            <a:r>
              <a:rPr lang="en-US" altLang="zh-CN" sz="2000" dirty="0"/>
              <a:t>2. </a:t>
            </a:r>
            <a:r>
              <a:rPr lang="zh-CN" altLang="en-US" sz="2000" dirty="0"/>
              <a:t>通过</a:t>
            </a:r>
            <a:r>
              <a:rPr lang="en-US" altLang="zh-CN" sz="2000" dirty="0"/>
              <a:t>AI</a:t>
            </a:r>
            <a:r>
              <a:rPr lang="zh-CN" altLang="en-US" sz="2000" dirty="0"/>
              <a:t>识别，比如</a:t>
            </a:r>
            <a:r>
              <a:rPr lang="en-US" altLang="zh-CN" sz="2000" dirty="0"/>
              <a:t>GAN</a:t>
            </a:r>
            <a:r>
              <a:rPr lang="zh-CN" altLang="en-US" sz="2000" dirty="0"/>
              <a:t>算法实现人脸清醒度认证。</a:t>
            </a:r>
          </a:p>
          <a:p>
            <a:pPr lvl="0"/>
            <a:r>
              <a:rPr lang="zh-CN" altLang="en-US" sz="2000" dirty="0"/>
              <a:t>在用户清醒之前，闹铃一直在响，当用户达到一定清醒程度后，产品判定为起床成功，停止闹铃功能。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1567BC5-88CF-470D-8FCE-34261755D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218" y="1617103"/>
            <a:ext cx="5314950" cy="128587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609C968-EFBC-4FEC-9475-C44FB9E30017}"/>
              </a:ext>
            </a:extLst>
          </p:cNvPr>
          <p:cNvSpPr txBox="1"/>
          <p:nvPr/>
        </p:nvSpPr>
        <p:spPr>
          <a:xfrm>
            <a:off x="656518" y="3096220"/>
            <a:ext cx="747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000" b="1" dirty="0">
                <a:solidFill>
                  <a:srgbClr val="FF0000"/>
                </a:solidFill>
              </a:rPr>
              <a:t>改为</a:t>
            </a:r>
          </a:p>
        </p:txBody>
      </p:sp>
    </p:spTree>
    <p:extLst>
      <p:ext uri="{BB962C8B-B14F-4D97-AF65-F5344CB8AC3E}">
        <p14:creationId xmlns:p14="http://schemas.microsoft.com/office/powerpoint/2010/main" val="40072722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TextBox 8"/>
          <p:cNvSpPr txBox="1"/>
          <p:nvPr/>
        </p:nvSpPr>
        <p:spPr>
          <a:xfrm>
            <a:off x="568961" y="316990"/>
            <a:ext cx="2995497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愿景与需求文档确认问题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F24739-16D6-4253-A63E-9AC254E74053}"/>
              </a:ext>
            </a:extLst>
          </p:cNvPr>
          <p:cNvSpPr txBox="1"/>
          <p:nvPr/>
        </p:nvSpPr>
        <p:spPr>
          <a:xfrm>
            <a:off x="1296206" y="909217"/>
            <a:ext cx="65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dirty="0"/>
              <a:t>2.4 </a:t>
            </a:r>
            <a:r>
              <a:rPr lang="zh-CN" altLang="en-US" sz="2000" dirty="0"/>
              <a:t>监督人如何监督没有写清楚</a:t>
            </a:r>
            <a:endParaRPr lang="en-US" altLang="zh-CN" sz="20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66022E5-FEA3-4B85-BE1C-33EE3D3DA5B9}"/>
              </a:ext>
            </a:extLst>
          </p:cNvPr>
          <p:cNvSpPr txBox="1"/>
          <p:nvPr/>
        </p:nvSpPr>
        <p:spPr>
          <a:xfrm>
            <a:off x="1311886" y="2308567"/>
            <a:ext cx="65527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000" dirty="0"/>
              <a:t>监督功能：监督人获得监督任务之后，监督人执行监督，若未早起成功，监督人没收唤醒币。（系统只提供平台，监督方式由监督人被监督人决定。）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609C968-EFBC-4FEC-9475-C44FB9E30017}"/>
              </a:ext>
            </a:extLst>
          </p:cNvPr>
          <p:cNvSpPr txBox="1"/>
          <p:nvPr/>
        </p:nvSpPr>
        <p:spPr>
          <a:xfrm>
            <a:off x="764287" y="2308567"/>
            <a:ext cx="747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000" b="1" dirty="0">
                <a:solidFill>
                  <a:srgbClr val="FF0000"/>
                </a:solidFill>
              </a:rPr>
              <a:t>改为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020D07-903C-4888-9E4D-527DCA0C8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368" y="1268275"/>
            <a:ext cx="6227933" cy="90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148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TextBox 8"/>
          <p:cNvSpPr txBox="1"/>
          <p:nvPr/>
        </p:nvSpPr>
        <p:spPr>
          <a:xfrm>
            <a:off x="568961" y="316990"/>
            <a:ext cx="2923489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需求确认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-SRS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Box 8"/>
          <p:cNvSpPr txBox="1"/>
          <p:nvPr/>
        </p:nvSpPr>
        <p:spPr>
          <a:xfrm>
            <a:off x="568961" y="675635"/>
            <a:ext cx="1617823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800" dirty="0">
                <a:solidFill>
                  <a:prstClr val="white">
                    <a:lumMod val="50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  <a:endParaRPr lang="zh-CN" altLang="en-US" sz="1000" dirty="0">
              <a:solidFill>
                <a:prstClr val="white">
                  <a:lumMod val="50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8B1A647-A9E7-494A-B069-90014C7148B3}"/>
              </a:ext>
            </a:extLst>
          </p:cNvPr>
          <p:cNvSpPr txBox="1"/>
          <p:nvPr/>
        </p:nvSpPr>
        <p:spPr>
          <a:xfrm>
            <a:off x="900162" y="1224012"/>
            <a:ext cx="64807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需求确认问题</a:t>
            </a:r>
            <a:endParaRPr lang="en-US" altLang="zh-CN" b="1" dirty="0"/>
          </a:p>
          <a:p>
            <a:r>
              <a:rPr lang="en-US" altLang="zh-CN" dirty="0"/>
              <a:t>2.1 2.5 3.1.1</a:t>
            </a:r>
            <a:r>
              <a:rPr lang="zh-CN" altLang="zh-CN" dirty="0"/>
              <a:t>语病</a:t>
            </a:r>
            <a:r>
              <a:rPr lang="zh-CN" altLang="en-US" dirty="0"/>
              <a:t>，标点符号，大小写问题</a:t>
            </a:r>
            <a:endParaRPr lang="en-US" altLang="zh-CN" dirty="0"/>
          </a:p>
          <a:p>
            <a:r>
              <a:rPr lang="en-US" altLang="zh-CN" dirty="0"/>
              <a:t>2.2 </a:t>
            </a:r>
            <a:r>
              <a:rPr lang="zh-CN" altLang="en-US" dirty="0"/>
              <a:t>涉众问题</a:t>
            </a:r>
            <a:r>
              <a:rPr lang="zh-CN" altLang="zh-CN" dirty="0"/>
              <a:t>未作出进一步修改，因为已区分重要用户类（注册且充值、注册不充值用户）、不重要用户类（未注册用户）和不受欢迎的用户类，已经较为完善。</a:t>
            </a:r>
            <a:endParaRPr lang="en-US" altLang="zh-CN" dirty="0"/>
          </a:p>
          <a:p>
            <a:r>
              <a:rPr lang="en-US" altLang="zh-CN" dirty="0"/>
              <a:t>3.1.2.4</a:t>
            </a:r>
            <a:r>
              <a:rPr lang="zh-CN" altLang="zh-CN" dirty="0"/>
              <a:t>发布监督请求到社区中“监督人认领任务后，不能取消”的问题</a:t>
            </a:r>
            <a:endParaRPr lang="en-US" altLang="zh-CN" dirty="0"/>
          </a:p>
          <a:p>
            <a:r>
              <a:rPr lang="en-US" altLang="zh-CN" dirty="0"/>
              <a:t>3.1.2.5</a:t>
            </a:r>
            <a:r>
              <a:rPr lang="zh-CN" altLang="zh-CN" dirty="0"/>
              <a:t>设置押金中的相关表述不清问题</a:t>
            </a:r>
            <a:endParaRPr lang="en-US" altLang="zh-CN" dirty="0"/>
          </a:p>
          <a:p>
            <a:r>
              <a:rPr lang="en-US" altLang="zh-CN" dirty="0"/>
              <a:t>3.3.2.2</a:t>
            </a:r>
            <a:r>
              <a:rPr lang="zh-CN" altLang="zh-CN" dirty="0"/>
              <a:t>设置购买金币数中，对充值用户表述模糊的问题</a:t>
            </a:r>
            <a:endParaRPr lang="en-US" altLang="zh-CN" dirty="0"/>
          </a:p>
          <a:p>
            <a:r>
              <a:rPr lang="en-US" altLang="zh-CN" dirty="0"/>
              <a:t>3.3.2.6</a:t>
            </a:r>
            <a:r>
              <a:rPr lang="zh-CN" altLang="zh-CN" dirty="0"/>
              <a:t>选择提现方式中，提现方式较少的问题</a:t>
            </a:r>
            <a:endParaRPr lang="en-US" altLang="zh-CN" dirty="0"/>
          </a:p>
          <a:p>
            <a:r>
              <a:rPr lang="en-US" altLang="zh-CN" dirty="0"/>
              <a:t>3.6.2.3</a:t>
            </a:r>
            <a:r>
              <a:rPr lang="zh-CN" altLang="zh-CN" dirty="0"/>
              <a:t>确认监督请求中，分类不清楚的问题</a:t>
            </a:r>
            <a:endParaRPr lang="en-US" altLang="zh-CN" dirty="0"/>
          </a:p>
          <a:p>
            <a:r>
              <a:rPr lang="en-US" altLang="zh-CN" dirty="0"/>
              <a:t>3.10</a:t>
            </a:r>
            <a:r>
              <a:rPr lang="zh-CN" altLang="zh-CN" dirty="0"/>
              <a:t>中标题与用例名称不统一的问题</a:t>
            </a:r>
            <a:endParaRPr lang="en-US" altLang="zh-CN" dirty="0"/>
          </a:p>
          <a:p>
            <a:r>
              <a:rPr lang="en-US" altLang="zh-CN" dirty="0"/>
              <a:t>5.3</a:t>
            </a:r>
            <a:r>
              <a:rPr lang="zh-CN" altLang="zh-CN" dirty="0"/>
              <a:t>硬件接口缺失的问题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64949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TextBox 8"/>
          <p:cNvSpPr txBox="1"/>
          <p:nvPr/>
        </p:nvSpPr>
        <p:spPr>
          <a:xfrm>
            <a:off x="568961" y="316990"/>
            <a:ext cx="2923489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需求确认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-SRS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Box 8"/>
          <p:cNvSpPr txBox="1"/>
          <p:nvPr/>
        </p:nvSpPr>
        <p:spPr>
          <a:xfrm>
            <a:off x="568961" y="675635"/>
            <a:ext cx="1617823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800" dirty="0">
                <a:solidFill>
                  <a:prstClr val="white">
                    <a:lumMod val="50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  <a:endParaRPr lang="zh-CN" altLang="en-US" sz="1000" dirty="0">
              <a:solidFill>
                <a:prstClr val="white">
                  <a:lumMod val="50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7205366-1005-4A9E-A247-15263E210097}"/>
              </a:ext>
            </a:extLst>
          </p:cNvPr>
          <p:cNvSpPr txBox="1"/>
          <p:nvPr/>
        </p:nvSpPr>
        <p:spPr>
          <a:xfrm>
            <a:off x="396106" y="1152004"/>
            <a:ext cx="82401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/>
              <a:t>已修改</a:t>
            </a:r>
            <a:endParaRPr lang="en-US" altLang="zh-CN" sz="2800" b="1" dirty="0"/>
          </a:p>
          <a:p>
            <a:r>
              <a:rPr lang="en-US" altLang="zh-CN" b="1" dirty="0"/>
              <a:t>2.1</a:t>
            </a:r>
            <a:r>
              <a:rPr lang="zh-CN" altLang="en-US" b="1" dirty="0"/>
              <a:t>、</a:t>
            </a:r>
            <a:r>
              <a:rPr lang="en-US" altLang="zh-CN" b="1" dirty="0"/>
              <a:t> 2.5 </a:t>
            </a:r>
            <a:r>
              <a:rPr lang="zh-CN" altLang="en-US" b="1" dirty="0"/>
              <a:t>、</a:t>
            </a:r>
            <a:r>
              <a:rPr lang="en-US" altLang="zh-CN" b="1" dirty="0"/>
              <a:t>3.11 </a:t>
            </a:r>
            <a:r>
              <a:rPr lang="zh-CN" altLang="zh-CN" dirty="0"/>
              <a:t>修改了语病和标点符号问题</a:t>
            </a:r>
            <a:endParaRPr lang="en-US" altLang="zh-CN" dirty="0"/>
          </a:p>
          <a:p>
            <a:r>
              <a:rPr lang="en-US" altLang="zh-CN" b="1" dirty="0"/>
              <a:t>3.1.2.4 </a:t>
            </a:r>
            <a:r>
              <a:rPr lang="zh-CN" altLang="en-US" b="1" dirty="0"/>
              <a:t>、</a:t>
            </a:r>
            <a:r>
              <a:rPr lang="en-US" altLang="zh-CN" b="1" dirty="0"/>
              <a:t>3.6.2.3 </a:t>
            </a:r>
          </a:p>
          <a:p>
            <a:r>
              <a:rPr lang="zh-CN" altLang="zh-CN" dirty="0"/>
              <a:t>不属于此</a:t>
            </a:r>
            <a:r>
              <a:rPr lang="en-US" altLang="zh-CN" dirty="0"/>
              <a:t>3.1.2.4</a:t>
            </a:r>
            <a:r>
              <a:rPr lang="zh-CN" altLang="zh-CN" dirty="0"/>
              <a:t>用例中的内容，删除了相关解释，相关问题在</a:t>
            </a:r>
            <a:r>
              <a:rPr lang="en-US" altLang="zh-CN" dirty="0"/>
              <a:t>3.6.2.3</a:t>
            </a:r>
            <a:r>
              <a:rPr lang="zh-CN" altLang="zh-CN" dirty="0"/>
              <a:t>的确认监督请求中进行解释。</a:t>
            </a:r>
          </a:p>
          <a:p>
            <a:endParaRPr lang="en-US" altLang="zh-CN" dirty="0"/>
          </a:p>
          <a:p>
            <a:endParaRPr lang="zh-CN" altLang="zh-CN" dirty="0"/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6409EF-FC53-41BA-89D1-324B24FB2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38" y="2488253"/>
            <a:ext cx="586740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64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1">
            <a:extLst>
              <a:ext uri="{FF2B5EF4-FFF2-40B4-BE49-F238E27FC236}">
                <a16:creationId xmlns:a16="http://schemas.microsoft.com/office/drawing/2014/main" id="{682BF7DE-B6E8-4E02-ADC6-83A282BAA741}"/>
              </a:ext>
            </a:extLst>
          </p:cNvPr>
          <p:cNvGrpSpPr>
            <a:grpSpLocks/>
          </p:cNvGrpSpPr>
          <p:nvPr/>
        </p:nvGrpSpPr>
        <p:grpSpPr bwMode="auto">
          <a:xfrm>
            <a:off x="1132187" y="1894784"/>
            <a:ext cx="6728584" cy="1471258"/>
            <a:chOff x="-11267" y="2578305"/>
            <a:chExt cx="9155267" cy="2000969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E11561C4-62BB-4F50-9BA1-502D1183BB0F}"/>
                </a:ext>
              </a:extLst>
            </p:cNvPr>
            <p:cNvSpPr/>
            <p:nvPr/>
          </p:nvSpPr>
          <p:spPr>
            <a:xfrm>
              <a:off x="-11267" y="2578305"/>
              <a:ext cx="3575111" cy="1997795"/>
            </a:xfrm>
            <a:prstGeom prst="rect">
              <a:avLst/>
            </a:prstGeom>
            <a:blipFill>
              <a:blip r:embed="rId2" cstate="email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176"/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59566C76-2417-4D66-9EE4-E9C9D4DB5C78}"/>
                </a:ext>
              </a:extLst>
            </p:cNvPr>
            <p:cNvGrpSpPr/>
            <p:nvPr/>
          </p:nvGrpSpPr>
          <p:grpSpPr>
            <a:xfrm>
              <a:off x="3275856" y="2580536"/>
              <a:ext cx="5868144" cy="1998738"/>
              <a:chOff x="4257077" y="2119893"/>
              <a:chExt cx="6919857" cy="2356960"/>
            </a:xfrm>
            <a:solidFill>
              <a:srgbClr val="32A1BC"/>
            </a:solidFill>
          </p:grpSpPr>
          <p:sp>
            <p:nvSpPr>
              <p:cNvPr id="43" name="等腰三角形 42">
                <a:extLst>
                  <a:ext uri="{FF2B5EF4-FFF2-40B4-BE49-F238E27FC236}">
                    <a16:creationId xmlns:a16="http://schemas.microsoft.com/office/drawing/2014/main" id="{80FAFD25-D4AD-4CE9-ACFF-A43D00E577C0}"/>
                  </a:ext>
                </a:extLst>
              </p:cNvPr>
              <p:cNvSpPr/>
              <p:nvPr/>
            </p:nvSpPr>
            <p:spPr>
              <a:xfrm rot="16200000">
                <a:off x="4224440" y="3094390"/>
                <a:ext cx="473237" cy="407963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176"/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F202DA22-348C-47AD-ADDF-DF387C00FE44}"/>
                  </a:ext>
                </a:extLst>
              </p:cNvPr>
              <p:cNvSpPr/>
              <p:nvPr/>
            </p:nvSpPr>
            <p:spPr>
              <a:xfrm>
                <a:off x="4552497" y="2119893"/>
                <a:ext cx="6624437" cy="235696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lnSpc>
                    <a:spcPct val="125000"/>
                  </a:lnSpc>
                  <a:spcBef>
                    <a:spcPts val="882"/>
                  </a:spcBef>
                  <a:defRPr/>
                </a:pPr>
                <a:endParaRPr lang="en-US" altLang="zh-CN" sz="1176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8195" name="TextBox 5" hidden="1">
            <a:extLst>
              <a:ext uri="{FF2B5EF4-FFF2-40B4-BE49-F238E27FC236}">
                <a16:creationId xmlns:a16="http://schemas.microsoft.com/office/drawing/2014/main" id="{49F2E0AA-5388-4EC6-A9C6-15E1A94E81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109" y="1436256"/>
            <a:ext cx="1428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8196" name="矩形 6" hidden="1">
            <a:extLst>
              <a:ext uri="{FF2B5EF4-FFF2-40B4-BE49-F238E27FC236}">
                <a16:creationId xmlns:a16="http://schemas.microsoft.com/office/drawing/2014/main" id="{83197A61-AF06-475B-8587-89958D14B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109" y="2223805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8197" name="矩形 7" hidden="1">
            <a:extLst>
              <a:ext uri="{FF2B5EF4-FFF2-40B4-BE49-F238E27FC236}">
                <a16:creationId xmlns:a16="http://schemas.microsoft.com/office/drawing/2014/main" id="{72C0B3A6-99F6-452E-A0E7-2AE9FCD59B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3116360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8198" name="矩形 8" hidden="1">
            <a:extLst>
              <a:ext uri="{FF2B5EF4-FFF2-40B4-BE49-F238E27FC236}">
                <a16:creationId xmlns:a16="http://schemas.microsoft.com/office/drawing/2014/main" id="{81D8609E-1C80-4F2E-9A55-D50D80C630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4061419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8199" name="矩形 6">
            <a:extLst>
              <a:ext uri="{FF2B5EF4-FFF2-40B4-BE49-F238E27FC236}">
                <a16:creationId xmlns:a16="http://schemas.microsoft.com/office/drawing/2014/main" id="{27EF4DA5-40C5-4B3C-9922-34583AD41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871" y="210013"/>
            <a:ext cx="1462260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58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需求获取</a:t>
            </a:r>
          </a:p>
        </p:txBody>
      </p:sp>
      <p:sp>
        <p:nvSpPr>
          <p:cNvPr id="8200" name="矩形 15">
            <a:extLst>
              <a:ext uri="{FF2B5EF4-FFF2-40B4-BE49-F238E27FC236}">
                <a16:creationId xmlns:a16="http://schemas.microsoft.com/office/drawing/2014/main" id="{B5A014A0-F9A2-4D51-BF68-CC79D56DC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9082" y="2265807"/>
            <a:ext cx="1563248" cy="54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9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1.1.</a:t>
            </a:r>
            <a:r>
              <a:rPr lang="zh-CN" altLang="en-US" sz="29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访谈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TextBox 8"/>
          <p:cNvSpPr txBox="1"/>
          <p:nvPr/>
        </p:nvSpPr>
        <p:spPr>
          <a:xfrm>
            <a:off x="568961" y="316990"/>
            <a:ext cx="2923489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需求确认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-SRS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Box 8"/>
          <p:cNvSpPr txBox="1"/>
          <p:nvPr/>
        </p:nvSpPr>
        <p:spPr>
          <a:xfrm>
            <a:off x="568961" y="675635"/>
            <a:ext cx="1617823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800" dirty="0">
                <a:solidFill>
                  <a:prstClr val="white">
                    <a:lumMod val="50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  <a:endParaRPr lang="zh-CN" altLang="en-US" sz="1000" dirty="0">
              <a:solidFill>
                <a:prstClr val="white">
                  <a:lumMod val="50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5DC65EA-7C0D-4FC1-AC49-CCB7ED5F19B6}"/>
              </a:ext>
            </a:extLst>
          </p:cNvPr>
          <p:cNvSpPr txBox="1"/>
          <p:nvPr/>
        </p:nvSpPr>
        <p:spPr>
          <a:xfrm>
            <a:off x="364819" y="1079996"/>
            <a:ext cx="7880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3.1.2.5</a:t>
            </a:r>
            <a:r>
              <a:rPr lang="zh-CN" altLang="zh-CN" dirty="0"/>
              <a:t>设置押金中的相关表述不清问题，将</a:t>
            </a:r>
            <a:r>
              <a:rPr lang="zh-CN" altLang="en-US" dirty="0"/>
              <a:t>文档以及</a:t>
            </a:r>
            <a:r>
              <a:rPr lang="en-US" altLang="zh-CN" dirty="0"/>
              <a:t>ER</a:t>
            </a:r>
            <a:r>
              <a:rPr lang="zh-CN" altLang="en-US" dirty="0"/>
              <a:t>图中</a:t>
            </a:r>
            <a:r>
              <a:rPr lang="zh-CN" altLang="zh-CN" dirty="0"/>
              <a:t>“押金”统一为“唤醒币”</a:t>
            </a:r>
            <a:endParaRPr lang="en-US" altLang="zh-CN" dirty="0"/>
          </a:p>
          <a:p>
            <a:r>
              <a:rPr lang="zh-CN" altLang="en-US" dirty="0"/>
              <a:t>比如：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515932-C29F-4197-BAC4-393B04AFE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1" y="2196995"/>
            <a:ext cx="3034314" cy="646322"/>
          </a:xfrm>
          <a:prstGeom prst="rect">
            <a:avLst/>
          </a:prstGeom>
        </p:spPr>
      </p:pic>
      <p:sp>
        <p:nvSpPr>
          <p:cNvPr id="4" name="箭头: 右 3">
            <a:extLst>
              <a:ext uri="{FF2B5EF4-FFF2-40B4-BE49-F238E27FC236}">
                <a16:creationId xmlns:a16="http://schemas.microsoft.com/office/drawing/2014/main" id="{8C4E2D1F-EA59-4030-BB0B-A5FC4421D4C9}"/>
              </a:ext>
            </a:extLst>
          </p:cNvPr>
          <p:cNvSpPr/>
          <p:nvPr/>
        </p:nvSpPr>
        <p:spPr>
          <a:xfrm>
            <a:off x="3168414" y="2412144"/>
            <a:ext cx="64807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59D4EF4-DED3-47BE-8C45-8980C1D17A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7125" y="1678548"/>
            <a:ext cx="5104000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2862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TextBox 8"/>
          <p:cNvSpPr txBox="1"/>
          <p:nvPr/>
        </p:nvSpPr>
        <p:spPr>
          <a:xfrm>
            <a:off x="568961" y="316990"/>
            <a:ext cx="2923489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需求确认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-SRS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Box 8"/>
          <p:cNvSpPr txBox="1"/>
          <p:nvPr/>
        </p:nvSpPr>
        <p:spPr>
          <a:xfrm>
            <a:off x="568961" y="675635"/>
            <a:ext cx="1617823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800" dirty="0">
                <a:solidFill>
                  <a:prstClr val="white">
                    <a:lumMod val="50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  <a:endParaRPr lang="zh-CN" altLang="en-US" sz="1000" dirty="0">
              <a:solidFill>
                <a:prstClr val="white">
                  <a:lumMod val="50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27B349-4C0A-4012-9B7F-B9F4577B99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11" y="1205376"/>
            <a:ext cx="5670867" cy="383493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9984498-3ED0-4B5E-9ECC-0016915F85A9}"/>
              </a:ext>
            </a:extLst>
          </p:cNvPr>
          <p:cNvSpPr txBox="1"/>
          <p:nvPr/>
        </p:nvSpPr>
        <p:spPr>
          <a:xfrm>
            <a:off x="2186784" y="503932"/>
            <a:ext cx="2994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针对</a:t>
            </a:r>
            <a:r>
              <a:rPr lang="en-US" altLang="zh-CN" dirty="0"/>
              <a:t>3.1.2.5 ER</a:t>
            </a:r>
            <a:r>
              <a:rPr lang="zh-CN" altLang="en-US" dirty="0"/>
              <a:t>图中修改</a:t>
            </a:r>
          </a:p>
        </p:txBody>
      </p:sp>
    </p:spTree>
    <p:extLst>
      <p:ext uri="{BB962C8B-B14F-4D97-AF65-F5344CB8AC3E}">
        <p14:creationId xmlns:p14="http://schemas.microsoft.com/office/powerpoint/2010/main" val="13007067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TextBox 8"/>
          <p:cNvSpPr txBox="1"/>
          <p:nvPr/>
        </p:nvSpPr>
        <p:spPr>
          <a:xfrm>
            <a:off x="568961" y="316990"/>
            <a:ext cx="2923489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需求确认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-SRS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Box 8"/>
          <p:cNvSpPr txBox="1"/>
          <p:nvPr/>
        </p:nvSpPr>
        <p:spPr>
          <a:xfrm>
            <a:off x="568961" y="675635"/>
            <a:ext cx="1617823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800" dirty="0">
                <a:solidFill>
                  <a:prstClr val="white">
                    <a:lumMod val="50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  <a:endParaRPr lang="zh-CN" altLang="en-US" sz="1000" dirty="0">
              <a:solidFill>
                <a:prstClr val="white">
                  <a:lumMod val="50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2C011D2-036E-46A4-BCE2-2DE1FBF66C8A}"/>
              </a:ext>
            </a:extLst>
          </p:cNvPr>
          <p:cNvSpPr/>
          <p:nvPr/>
        </p:nvSpPr>
        <p:spPr>
          <a:xfrm>
            <a:off x="267739" y="1079996"/>
            <a:ext cx="4498975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zh-CN" altLang="zh-CN" dirty="0"/>
              <a:t>针对</a:t>
            </a:r>
            <a:r>
              <a:rPr lang="en-US" altLang="zh-CN" dirty="0"/>
              <a:t>3.6.2.3</a:t>
            </a:r>
            <a:r>
              <a:rPr lang="zh-CN" altLang="zh-CN" dirty="0"/>
              <a:t>确认监督请求中，分类不清楚的问题，进行了解释和明确的分类。</a:t>
            </a:r>
            <a:endParaRPr lang="en-US" altLang="zh-CN" dirty="0"/>
          </a:p>
          <a:p>
            <a:pPr lvl="0"/>
            <a:r>
              <a:rPr lang="zh-CN" altLang="en-US" dirty="0"/>
              <a:t>原文档：</a:t>
            </a:r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C54E5E-29A8-48E3-97AB-47CA26E03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872" y="1656060"/>
            <a:ext cx="7061795" cy="327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60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TextBox 8"/>
          <p:cNvSpPr txBox="1"/>
          <p:nvPr/>
        </p:nvSpPr>
        <p:spPr>
          <a:xfrm>
            <a:off x="568961" y="316990"/>
            <a:ext cx="2923489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需求确认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-SRS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Box 8"/>
          <p:cNvSpPr txBox="1"/>
          <p:nvPr/>
        </p:nvSpPr>
        <p:spPr>
          <a:xfrm>
            <a:off x="568961" y="675635"/>
            <a:ext cx="1617823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800" dirty="0">
                <a:solidFill>
                  <a:prstClr val="white">
                    <a:lumMod val="50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  <a:endParaRPr lang="zh-CN" altLang="en-US" sz="1000" dirty="0">
              <a:solidFill>
                <a:prstClr val="white">
                  <a:lumMod val="50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3802567-2364-4DA3-8E49-A813A835350C}"/>
              </a:ext>
            </a:extLst>
          </p:cNvPr>
          <p:cNvSpPr txBox="1"/>
          <p:nvPr/>
        </p:nvSpPr>
        <p:spPr>
          <a:xfrm>
            <a:off x="568961" y="1152004"/>
            <a:ext cx="76760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现文档：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A00D5E-A8C7-4698-850F-C93F01B71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532" y="1053627"/>
            <a:ext cx="5783397" cy="366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645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TextBox 8"/>
          <p:cNvSpPr txBox="1"/>
          <p:nvPr/>
        </p:nvSpPr>
        <p:spPr>
          <a:xfrm>
            <a:off x="568961" y="316990"/>
            <a:ext cx="2923489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需求确认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-SRS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Box 8"/>
          <p:cNvSpPr txBox="1"/>
          <p:nvPr/>
        </p:nvSpPr>
        <p:spPr>
          <a:xfrm>
            <a:off x="568961" y="675635"/>
            <a:ext cx="1617823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800" dirty="0">
                <a:solidFill>
                  <a:prstClr val="white">
                    <a:lumMod val="50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  <a:endParaRPr lang="zh-CN" altLang="en-US" sz="1000" dirty="0">
              <a:solidFill>
                <a:prstClr val="white">
                  <a:lumMod val="50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58E9084-E78D-4001-AE46-1D9B12B4E0CB}"/>
              </a:ext>
            </a:extLst>
          </p:cNvPr>
          <p:cNvSpPr txBox="1"/>
          <p:nvPr/>
        </p:nvSpPr>
        <p:spPr>
          <a:xfrm>
            <a:off x="569077" y="1235535"/>
            <a:ext cx="643448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800" b="1" dirty="0"/>
              <a:t>其他问题修改</a:t>
            </a:r>
            <a:endParaRPr lang="en-US" altLang="zh-CN" sz="2800" b="1" dirty="0"/>
          </a:p>
          <a:p>
            <a:pPr lvl="0"/>
            <a:r>
              <a:rPr lang="zh-CN" altLang="zh-CN" dirty="0"/>
              <a:t>针对</a:t>
            </a:r>
            <a:r>
              <a:rPr lang="en-US" altLang="zh-CN" dirty="0"/>
              <a:t>3.3.2.2</a:t>
            </a:r>
            <a:r>
              <a:rPr lang="zh-CN" altLang="zh-CN" dirty="0"/>
              <a:t>对充值用户表述模糊的问题，将相关输入进行简化叙述，删除了不必要的解释。</a:t>
            </a:r>
          </a:p>
          <a:p>
            <a:pPr lvl="0"/>
            <a:r>
              <a:rPr lang="zh-CN" altLang="zh-CN" dirty="0"/>
              <a:t>针对</a:t>
            </a:r>
            <a:r>
              <a:rPr lang="en-US" altLang="zh-CN" dirty="0"/>
              <a:t>3.3.2.6</a:t>
            </a:r>
            <a:r>
              <a:rPr lang="zh-CN" altLang="zh-CN" dirty="0"/>
              <a:t>选择提现方式中，提现方式较少的问题，增加了微信和银行卡的提现途径。</a:t>
            </a:r>
          </a:p>
          <a:p>
            <a:pPr lvl="0"/>
            <a:r>
              <a:rPr lang="zh-CN" altLang="zh-CN" dirty="0"/>
              <a:t>针对</a:t>
            </a:r>
            <a:r>
              <a:rPr lang="en-US" altLang="zh-CN" dirty="0"/>
              <a:t>3.10</a:t>
            </a:r>
            <a:r>
              <a:rPr lang="zh-CN" altLang="zh-CN" dirty="0"/>
              <a:t>中标题与用例名称不统一的问题，进行了修改。</a:t>
            </a:r>
          </a:p>
          <a:p>
            <a:pPr lvl="0"/>
            <a:r>
              <a:rPr lang="zh-CN" altLang="zh-CN" dirty="0"/>
              <a:t>针对</a:t>
            </a:r>
            <a:r>
              <a:rPr lang="en-US" altLang="zh-CN" dirty="0"/>
              <a:t>5.3</a:t>
            </a:r>
            <a:r>
              <a:rPr lang="zh-CN" altLang="zh-CN" dirty="0"/>
              <a:t>，增加了智能硬件的接口。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2573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9937A70-6507-43CB-A263-94E51DE2CA4D}"/>
              </a:ext>
            </a:extLst>
          </p:cNvPr>
          <p:cNvGrpSpPr>
            <a:grpSpLocks/>
          </p:cNvGrpSpPr>
          <p:nvPr/>
        </p:nvGrpSpPr>
        <p:grpSpPr bwMode="auto">
          <a:xfrm>
            <a:off x="1140354" y="639373"/>
            <a:ext cx="6720417" cy="3861906"/>
            <a:chOff x="0" y="-4794"/>
            <a:chExt cx="12192000" cy="7052068"/>
          </a:xfrm>
        </p:grpSpPr>
        <p:grpSp>
          <p:nvGrpSpPr>
            <p:cNvPr id="9233" name="组合 2">
              <a:extLst>
                <a:ext uri="{FF2B5EF4-FFF2-40B4-BE49-F238E27FC236}">
                  <a16:creationId xmlns:a16="http://schemas.microsoft.com/office/drawing/2014/main" id="{989C9C59-9512-4A69-8D8E-0CF0464885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20456" y="-4794"/>
              <a:ext cx="8171544" cy="7015782"/>
              <a:chOff x="4020456" y="-4794"/>
              <a:chExt cx="8171544" cy="7015782"/>
            </a:xfrm>
          </p:grpSpPr>
          <p:pic>
            <p:nvPicPr>
              <p:cNvPr id="9235" name="Picture 2" descr="C:\Users\Administrator\Desktop\蓝白系\牛天晓.jpg">
                <a:extLst>
                  <a:ext uri="{FF2B5EF4-FFF2-40B4-BE49-F238E27FC236}">
                    <a16:creationId xmlns:a16="http://schemas.microsoft.com/office/drawing/2014/main" id="{061D9AEA-4A3C-486E-90D4-49DEE26874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76" t="4211" r="28326" b="11398"/>
              <a:stretch>
                <a:fillRect/>
              </a:stretch>
            </p:blipFill>
            <p:spPr bwMode="auto">
              <a:xfrm>
                <a:off x="4020456" y="0"/>
                <a:ext cx="8171544" cy="68837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" name="直角三角形 41">
                <a:extLst>
                  <a:ext uri="{FF2B5EF4-FFF2-40B4-BE49-F238E27FC236}">
                    <a16:creationId xmlns:a16="http://schemas.microsoft.com/office/drawing/2014/main" id="{615D55F1-5F62-4D72-BC2B-B51D58B26972}"/>
                  </a:ext>
                </a:extLst>
              </p:cNvPr>
              <p:cNvSpPr/>
              <p:nvPr/>
            </p:nvSpPr>
            <p:spPr>
              <a:xfrm rot="16200000" flipV="1">
                <a:off x="4020091" y="3471697"/>
                <a:ext cx="3410986" cy="3412067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51023">
                  <a:defRPr/>
                </a:pPr>
                <a:endParaRPr lang="zh-CN" altLang="en-US" sz="989">
                  <a:solidFill>
                    <a:prstClr val="white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00B1FF06-8976-4B2D-A071-B406C91C5127}"/>
                  </a:ext>
                </a:extLst>
              </p:cNvPr>
              <p:cNvSpPr/>
              <p:nvPr/>
            </p:nvSpPr>
            <p:spPr>
              <a:xfrm>
                <a:off x="7924800" y="-4794"/>
                <a:ext cx="182033" cy="6888017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51023">
                  <a:defRPr/>
                </a:pPr>
                <a:endParaRPr lang="zh-CN" altLang="en-US" sz="989">
                  <a:solidFill>
                    <a:prstClr val="white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endParaRPr>
              </a:p>
            </p:txBody>
          </p:sp>
          <p:sp>
            <p:nvSpPr>
              <p:cNvPr id="2" name="直角三角形 1">
                <a:extLst>
                  <a:ext uri="{FF2B5EF4-FFF2-40B4-BE49-F238E27FC236}">
                    <a16:creationId xmlns:a16="http://schemas.microsoft.com/office/drawing/2014/main" id="{139453F1-00C0-4731-AE3D-CF5AB6847784}"/>
                  </a:ext>
                </a:extLst>
              </p:cNvPr>
              <p:cNvSpPr/>
              <p:nvPr/>
            </p:nvSpPr>
            <p:spPr>
              <a:xfrm rot="5400000">
                <a:off x="4021157" y="12775"/>
                <a:ext cx="3408854" cy="3412067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51023">
                  <a:defRPr/>
                </a:pPr>
                <a:endParaRPr lang="zh-CN" altLang="en-US" sz="989">
                  <a:solidFill>
                    <a:prstClr val="white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F83970E1-FBB1-426C-B6F3-E81F3A4FE558}"/>
                  </a:ext>
                </a:extLst>
              </p:cNvPr>
              <p:cNvSpPr/>
              <p:nvPr/>
            </p:nvSpPr>
            <p:spPr>
              <a:xfrm>
                <a:off x="8489951" y="-4794"/>
                <a:ext cx="182033" cy="6888017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51023">
                  <a:defRPr/>
                </a:pPr>
                <a:endParaRPr lang="zh-CN" altLang="en-US" sz="989">
                  <a:solidFill>
                    <a:prstClr val="white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607F4C59-87C5-42A3-A234-A77E482E7EFB}"/>
                  </a:ext>
                </a:extLst>
              </p:cNvPr>
              <p:cNvSpPr/>
              <p:nvPr/>
            </p:nvSpPr>
            <p:spPr>
              <a:xfrm>
                <a:off x="9027584" y="29295"/>
                <a:ext cx="182033" cy="6888017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51023">
                  <a:defRPr/>
                </a:pPr>
                <a:endParaRPr lang="zh-CN" altLang="en-US" sz="989">
                  <a:solidFill>
                    <a:prstClr val="white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79E18804-789E-484C-8AED-8BB9250F89C6}"/>
                  </a:ext>
                </a:extLst>
              </p:cNvPr>
              <p:cNvSpPr/>
              <p:nvPr/>
            </p:nvSpPr>
            <p:spPr>
              <a:xfrm>
                <a:off x="9607551" y="-4794"/>
                <a:ext cx="182033" cy="6888017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51023">
                  <a:defRPr/>
                </a:pPr>
                <a:endParaRPr lang="zh-CN" altLang="en-US" sz="989">
                  <a:solidFill>
                    <a:prstClr val="white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72B96815-272A-4474-8FDA-7AF98E70AA47}"/>
                  </a:ext>
                </a:extLst>
              </p:cNvPr>
              <p:cNvSpPr/>
              <p:nvPr/>
            </p:nvSpPr>
            <p:spPr>
              <a:xfrm>
                <a:off x="10174817" y="-4794"/>
                <a:ext cx="179916" cy="6888017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51023">
                  <a:defRPr/>
                </a:pPr>
                <a:endParaRPr lang="zh-CN" altLang="en-US" sz="989">
                  <a:solidFill>
                    <a:prstClr val="white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680A04EE-9061-4538-874D-B4E422A484E1}"/>
                  </a:ext>
                </a:extLst>
              </p:cNvPr>
              <p:cNvSpPr/>
              <p:nvPr/>
            </p:nvSpPr>
            <p:spPr>
              <a:xfrm>
                <a:off x="10710333" y="29295"/>
                <a:ext cx="182033" cy="6888017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51023">
                  <a:defRPr/>
                </a:pPr>
                <a:endParaRPr lang="zh-CN" altLang="en-US" sz="989">
                  <a:solidFill>
                    <a:prstClr val="white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4C94C67B-60F7-4822-8750-210C213ABB8F}"/>
                  </a:ext>
                </a:extLst>
              </p:cNvPr>
              <p:cNvSpPr/>
              <p:nvPr/>
            </p:nvSpPr>
            <p:spPr>
              <a:xfrm>
                <a:off x="11233151" y="-4794"/>
                <a:ext cx="182033" cy="6888017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51023">
                  <a:defRPr/>
                </a:pPr>
                <a:endParaRPr lang="zh-CN" altLang="en-US" sz="989">
                  <a:solidFill>
                    <a:prstClr val="white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endParaRP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C3F81F88-927E-4492-8F42-D33E030DC152}"/>
                  </a:ext>
                </a:extLst>
              </p:cNvPr>
              <p:cNvSpPr/>
              <p:nvPr/>
            </p:nvSpPr>
            <p:spPr>
              <a:xfrm>
                <a:off x="11800417" y="-4794"/>
                <a:ext cx="182033" cy="6888017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51023">
                  <a:defRPr/>
                </a:pPr>
                <a:endParaRPr lang="zh-CN" altLang="en-US" sz="989">
                  <a:solidFill>
                    <a:prstClr val="white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endParaRPr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457F8651-C24C-4C32-90A5-9321EA4CD342}"/>
                  </a:ext>
                </a:extLst>
              </p:cNvPr>
              <p:cNvSpPr/>
              <p:nvPr/>
            </p:nvSpPr>
            <p:spPr>
              <a:xfrm>
                <a:off x="5655733" y="29295"/>
                <a:ext cx="182033" cy="6888017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51023">
                  <a:defRPr/>
                </a:pPr>
                <a:endParaRPr lang="zh-CN" altLang="en-US" sz="989">
                  <a:solidFill>
                    <a:prstClr val="white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8CADE6E7-0FBC-45B8-83B7-505DD73D7C6F}"/>
                  </a:ext>
                </a:extLst>
              </p:cNvPr>
              <p:cNvSpPr/>
              <p:nvPr/>
            </p:nvSpPr>
            <p:spPr>
              <a:xfrm>
                <a:off x="6223000" y="29295"/>
                <a:ext cx="179917" cy="6888017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51023">
                  <a:defRPr/>
                </a:pPr>
                <a:endParaRPr lang="zh-CN" altLang="en-US" sz="989">
                  <a:solidFill>
                    <a:prstClr val="white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B099EBA7-1F86-4CB2-ACF1-FCC243FF46AF}"/>
                  </a:ext>
                </a:extLst>
              </p:cNvPr>
              <p:cNvSpPr/>
              <p:nvPr/>
            </p:nvSpPr>
            <p:spPr>
              <a:xfrm>
                <a:off x="6758517" y="61253"/>
                <a:ext cx="182033" cy="6890147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51023">
                  <a:defRPr/>
                </a:pPr>
                <a:endParaRPr lang="zh-CN" altLang="en-US" sz="989">
                  <a:solidFill>
                    <a:prstClr val="white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C51CD0C5-E486-42F0-8FF4-283983FB964F}"/>
                  </a:ext>
                </a:extLst>
              </p:cNvPr>
              <p:cNvSpPr/>
              <p:nvPr/>
            </p:nvSpPr>
            <p:spPr>
              <a:xfrm>
                <a:off x="7340600" y="29295"/>
                <a:ext cx="179917" cy="6888017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51023">
                  <a:defRPr/>
                </a:pPr>
                <a:endParaRPr lang="zh-CN" altLang="en-US" sz="989">
                  <a:solidFill>
                    <a:prstClr val="white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644CA8AB-D9A4-401E-9EC2-F382B9B8D125}"/>
                  </a:ext>
                </a:extLst>
              </p:cNvPr>
              <p:cNvSpPr/>
              <p:nvPr/>
            </p:nvSpPr>
            <p:spPr>
              <a:xfrm>
                <a:off x="4538133" y="123038"/>
                <a:ext cx="182033" cy="6888017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51023">
                  <a:defRPr/>
                </a:pPr>
                <a:endParaRPr lang="zh-CN" altLang="en-US" sz="989">
                  <a:solidFill>
                    <a:prstClr val="white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EB167CBC-2E9E-45DD-919D-7065269C0993}"/>
                  </a:ext>
                </a:extLst>
              </p:cNvPr>
              <p:cNvSpPr/>
              <p:nvPr/>
            </p:nvSpPr>
            <p:spPr>
              <a:xfrm>
                <a:off x="5118100" y="88949"/>
                <a:ext cx="182033" cy="6888017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51023">
                  <a:defRPr/>
                </a:pPr>
                <a:endParaRPr lang="zh-CN" altLang="en-US" sz="989">
                  <a:solidFill>
                    <a:prstClr val="white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endParaRPr>
              </a:p>
            </p:txBody>
          </p:sp>
        </p:grpSp>
        <p:sp>
          <p:nvSpPr>
            <p:cNvPr id="78" name="2">
              <a:extLst>
                <a:ext uri="{FF2B5EF4-FFF2-40B4-BE49-F238E27FC236}">
                  <a16:creationId xmlns:a16="http://schemas.microsoft.com/office/drawing/2014/main" id="{9B1745DA-EAB4-4348-B1B6-63B53804EBF3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0" y="6599862"/>
              <a:ext cx="7609417" cy="447412"/>
            </a:xfrm>
            <a:custGeom>
              <a:avLst/>
              <a:gdLst>
                <a:gd name="connsiteX0" fmla="*/ 0 w 7522028"/>
                <a:gd name="connsiteY0" fmla="*/ 0 h 433439"/>
                <a:gd name="connsiteX1" fmla="*/ 7522028 w 7522028"/>
                <a:gd name="connsiteY1" fmla="*/ 0 h 433439"/>
                <a:gd name="connsiteX2" fmla="*/ 7522028 w 7522028"/>
                <a:gd name="connsiteY2" fmla="*/ 433439 h 433439"/>
                <a:gd name="connsiteX3" fmla="*/ 0 w 7522028"/>
                <a:gd name="connsiteY3" fmla="*/ 433439 h 433439"/>
                <a:gd name="connsiteX4" fmla="*/ 0 w 7522028"/>
                <a:gd name="connsiteY4" fmla="*/ 0 h 433439"/>
                <a:gd name="connsiteX0" fmla="*/ 0 w 7522028"/>
                <a:gd name="connsiteY0" fmla="*/ 14515 h 447954"/>
                <a:gd name="connsiteX1" fmla="*/ 7028543 w 7522028"/>
                <a:gd name="connsiteY1" fmla="*/ 0 h 447954"/>
                <a:gd name="connsiteX2" fmla="*/ 7522028 w 7522028"/>
                <a:gd name="connsiteY2" fmla="*/ 447954 h 447954"/>
                <a:gd name="connsiteX3" fmla="*/ 0 w 7522028"/>
                <a:gd name="connsiteY3" fmla="*/ 447954 h 447954"/>
                <a:gd name="connsiteX4" fmla="*/ 0 w 7522028"/>
                <a:gd name="connsiteY4" fmla="*/ 14515 h 447954"/>
                <a:gd name="connsiteX0" fmla="*/ 0 w 7478485"/>
                <a:gd name="connsiteY0" fmla="*/ 14515 h 447954"/>
                <a:gd name="connsiteX1" fmla="*/ 7028543 w 7478485"/>
                <a:gd name="connsiteY1" fmla="*/ 0 h 447954"/>
                <a:gd name="connsiteX2" fmla="*/ 7478485 w 7478485"/>
                <a:gd name="connsiteY2" fmla="*/ 433439 h 447954"/>
                <a:gd name="connsiteX3" fmla="*/ 0 w 7478485"/>
                <a:gd name="connsiteY3" fmla="*/ 447954 h 447954"/>
                <a:gd name="connsiteX4" fmla="*/ 0 w 7478485"/>
                <a:gd name="connsiteY4" fmla="*/ 14515 h 447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8485" h="447954">
                  <a:moveTo>
                    <a:pt x="0" y="14515"/>
                  </a:moveTo>
                  <a:lnTo>
                    <a:pt x="7028543" y="0"/>
                  </a:lnTo>
                  <a:lnTo>
                    <a:pt x="7478485" y="433439"/>
                  </a:lnTo>
                  <a:lnTo>
                    <a:pt x="0" y="447954"/>
                  </a:lnTo>
                  <a:lnTo>
                    <a:pt x="0" y="14515"/>
                  </a:lnTo>
                  <a:close/>
                </a:path>
              </a:pathLst>
            </a:custGeom>
            <a:solidFill>
              <a:srgbClr val="C00000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251023">
                <a:defRPr/>
              </a:pPr>
              <a:endParaRPr sz="989" dirty="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</p:grpSp>
      <p:grpSp>
        <p:nvGrpSpPr>
          <p:cNvPr id="24" name="1">
            <a:extLst>
              <a:ext uri="{FF2B5EF4-FFF2-40B4-BE49-F238E27FC236}">
                <a16:creationId xmlns:a16="http://schemas.microsoft.com/office/drawing/2014/main" id="{3FC49B80-2017-4D03-95A8-BBA0ACAF10B0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1477542" y="1848114"/>
            <a:ext cx="2459486" cy="1699939"/>
            <a:chOff x="1307468" y="1697289"/>
            <a:chExt cx="3869780" cy="2504000"/>
          </a:xfrm>
        </p:grpSpPr>
        <p:grpSp>
          <p:nvGrpSpPr>
            <p:cNvPr id="9224" name="Group 24">
              <a:extLst>
                <a:ext uri="{FF2B5EF4-FFF2-40B4-BE49-F238E27FC236}">
                  <a16:creationId xmlns:a16="http://schemas.microsoft.com/office/drawing/2014/main" id="{83DEDAE8-6D20-4335-B5B9-4C07430BC2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8363" y="1697289"/>
              <a:ext cx="3778885" cy="2198819"/>
              <a:chOff x="1176723" y="1491638"/>
              <a:chExt cx="5443186" cy="2198819"/>
            </a:xfrm>
          </p:grpSpPr>
          <p:grpSp>
            <p:nvGrpSpPr>
              <p:cNvPr id="9228" name="Group 28">
                <a:extLst>
                  <a:ext uri="{FF2B5EF4-FFF2-40B4-BE49-F238E27FC236}">
                    <a16:creationId xmlns:a16="http://schemas.microsoft.com/office/drawing/2014/main" id="{4FF98AB3-39AA-4D12-8A92-8556C34BBBA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76723" y="1491638"/>
                <a:ext cx="5443186" cy="2198819"/>
                <a:chOff x="1300480" y="1824876"/>
                <a:chExt cx="5443186" cy="2198819"/>
              </a:xfrm>
            </p:grpSpPr>
            <p:sp>
              <p:nvSpPr>
                <p:cNvPr id="9230" name="TextBox 35">
                  <a:extLst>
                    <a:ext uri="{FF2B5EF4-FFF2-40B4-BE49-F238E27FC236}">
                      <a16:creationId xmlns:a16="http://schemas.microsoft.com/office/drawing/2014/main" id="{CDB0E8C4-4835-4B31-B38A-0B9DB87ED06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00480" y="2202054"/>
                  <a:ext cx="5443186" cy="5078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 defTabSz="341313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defTabSz="341313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defTabSz="341313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defTabSz="341313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defTabSz="341313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defTabSz="34131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defTabSz="34131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defTabSz="34131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defTabSz="34131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1323">
                      <a:solidFill>
                        <a:srgbClr val="000000"/>
                      </a:solidFill>
                      <a:latin typeface="方正清刻本悦宋简体"/>
                      <a:ea typeface="方正清刻本悦宋简体"/>
                      <a:cs typeface="方正清刻本悦宋简体"/>
                    </a:rPr>
                    <a:t>确定目前需求是否符合大众实际</a:t>
                  </a:r>
                </a:p>
              </p:txBody>
            </p:sp>
            <p:sp>
              <p:nvSpPr>
                <p:cNvPr id="49" name="Rectangle 36">
                  <a:extLst>
                    <a:ext uri="{FF2B5EF4-FFF2-40B4-BE49-F238E27FC236}">
                      <a16:creationId xmlns:a16="http://schemas.microsoft.com/office/drawing/2014/main" id="{6EE275A1-F443-42E9-857F-B1A46573E0E8}"/>
                    </a:ext>
                  </a:extLst>
                </p:cNvPr>
                <p:cNvSpPr/>
                <p:nvPr/>
              </p:nvSpPr>
              <p:spPr>
                <a:xfrm>
                  <a:off x="1317632" y="1824876"/>
                  <a:ext cx="3760147" cy="307630"/>
                </a:xfrm>
                <a:prstGeom prst="rect">
                  <a:avLst/>
                </a:prstGeom>
              </p:spPr>
              <p:txBody>
                <a:bodyPr wrap="none" lIns="0" tIns="0" rIns="0" bIns="0"/>
                <a:lstStyle/>
                <a:p>
                  <a:pPr defTabSz="251023">
                    <a:defRPr/>
                  </a:pPr>
                  <a:r>
                    <a:rPr lang="zh-CN" altLang="en-US" sz="1538" dirty="0">
                      <a:solidFill>
                        <a:srgbClr val="00B0F0"/>
                      </a:solidFill>
                      <a:latin typeface="方正粗宋简体" panose="03000509000000000000" pitchFamily="65" charset="-122"/>
                      <a:ea typeface="方正粗宋简体" panose="03000509000000000000" pitchFamily="65" charset="-122"/>
                    </a:rPr>
                    <a:t>访谈目标</a:t>
                  </a:r>
                  <a:endParaRPr lang="en-US" altLang="zh-CN" sz="1538" dirty="0">
                    <a:solidFill>
                      <a:srgbClr val="00B0F0"/>
                    </a:solidFill>
                    <a:latin typeface="方正粗宋简体" panose="03000509000000000000" pitchFamily="65" charset="-122"/>
                    <a:ea typeface="方正粗宋简体" panose="03000509000000000000" pitchFamily="65" charset="-122"/>
                  </a:endParaRPr>
                </a:p>
              </p:txBody>
            </p:sp>
            <p:sp>
              <p:nvSpPr>
                <p:cNvPr id="9232" name="TextBox 35">
                  <a:extLst>
                    <a:ext uri="{FF2B5EF4-FFF2-40B4-BE49-F238E27FC236}">
                      <a16:creationId xmlns:a16="http://schemas.microsoft.com/office/drawing/2014/main" id="{77C71903-FEDC-468F-A438-F597214175B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17257" y="3515864"/>
                  <a:ext cx="5053259" cy="5078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 defTabSz="341313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defTabSz="341313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defTabSz="341313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defTabSz="341313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defTabSz="341313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defTabSz="34131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defTabSz="34131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defTabSz="34131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defTabSz="34131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1323" dirty="0">
                      <a:solidFill>
                        <a:srgbClr val="000000"/>
                      </a:solidFill>
                      <a:latin typeface="方正清刻本悦宋简体"/>
                      <a:ea typeface="方正清刻本悦宋简体"/>
                      <a:cs typeface="方正清刻本悦宋简体"/>
                    </a:rPr>
                    <a:t>高校在读学生</a:t>
                  </a:r>
                  <a:endParaRPr lang="en-US" altLang="zh-CN" sz="1323" dirty="0">
                    <a:solidFill>
                      <a:srgbClr val="000000"/>
                    </a:solidFill>
                    <a:latin typeface="方正清刻本悦宋简体"/>
                    <a:ea typeface="方正清刻本悦宋简体"/>
                    <a:cs typeface="方正清刻本悦宋简体"/>
                  </a:endParaRPr>
                </a:p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1323" dirty="0">
                      <a:solidFill>
                        <a:srgbClr val="000000"/>
                      </a:solidFill>
                      <a:latin typeface="方正清刻本悦宋简体"/>
                      <a:ea typeface="方正清刻本悦宋简体"/>
                      <a:cs typeface="方正清刻本悦宋简体"/>
                    </a:rPr>
                    <a:t>大部分为软微在校学生</a:t>
                  </a:r>
                </a:p>
              </p:txBody>
            </p:sp>
          </p:grpSp>
          <p:sp>
            <p:nvSpPr>
              <p:cNvPr id="47" name="Rectangle 34">
                <a:extLst>
                  <a:ext uri="{FF2B5EF4-FFF2-40B4-BE49-F238E27FC236}">
                    <a16:creationId xmlns:a16="http://schemas.microsoft.com/office/drawing/2014/main" id="{4FA114D3-AD9B-4E6B-85E1-507B60929F09}"/>
                  </a:ext>
                </a:extLst>
              </p:cNvPr>
              <p:cNvSpPr/>
              <p:nvPr/>
            </p:nvSpPr>
            <p:spPr>
              <a:xfrm>
                <a:off x="1193875" y="2814960"/>
                <a:ext cx="3760147" cy="307630"/>
              </a:xfrm>
              <a:prstGeom prst="rect">
                <a:avLst/>
              </a:prstGeom>
            </p:spPr>
            <p:txBody>
              <a:bodyPr wrap="none" lIns="0" tIns="0" rIns="0" bIns="0"/>
              <a:lstStyle/>
              <a:p>
                <a:pPr defTabSz="251023">
                  <a:defRPr/>
                </a:pPr>
                <a:r>
                  <a:rPr lang="zh-CN" altLang="en-US" sz="1538" dirty="0">
                    <a:solidFill>
                      <a:srgbClr val="373545"/>
                    </a:solidFill>
                    <a:latin typeface="方正粗宋简体" panose="03000509000000000000" pitchFamily="65" charset="-122"/>
                    <a:ea typeface="方正粗宋简体" panose="03000509000000000000" pitchFamily="65" charset="-122"/>
                  </a:rPr>
                  <a:t>访谈目标群体</a:t>
                </a:r>
              </a:p>
            </p:txBody>
          </p:sp>
        </p:grpSp>
        <p:grpSp>
          <p:nvGrpSpPr>
            <p:cNvPr id="9225" name="Group 25">
              <a:extLst>
                <a:ext uri="{FF2B5EF4-FFF2-40B4-BE49-F238E27FC236}">
                  <a16:creationId xmlns:a16="http://schemas.microsoft.com/office/drawing/2014/main" id="{B5981DA4-34BF-4000-BAC9-9AB676F86A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07468" y="2710116"/>
              <a:ext cx="2624780" cy="1491173"/>
              <a:chOff x="1307468" y="2924944"/>
              <a:chExt cx="2624780" cy="1491173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1370986A-81BF-4FB1-8835-624D992D011F}"/>
                  </a:ext>
                </a:extLst>
              </p:cNvPr>
              <p:cNvCxnSpPr/>
              <p:nvPr/>
            </p:nvCxnSpPr>
            <p:spPr>
              <a:xfrm>
                <a:off x="1307468" y="2924372"/>
                <a:ext cx="2625135" cy="6874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ACCFD0A-955B-417D-B159-AA3EB4849BBB}"/>
                  </a:ext>
                </a:extLst>
              </p:cNvPr>
              <p:cNvCxnSpPr/>
              <p:nvPr/>
            </p:nvCxnSpPr>
            <p:spPr>
              <a:xfrm>
                <a:off x="1307468" y="4416117"/>
                <a:ext cx="2625135" cy="0"/>
              </a:xfrm>
              <a:prstGeom prst="line">
                <a:avLst/>
              </a:prstGeom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0" name="Picture 2" descr="C:\Users\ADMINI~1\AppData\Local\Temp\360zip$Temp\360$6\标志与中英文校名组合规范_左右.png">
            <a:extLst>
              <a:ext uri="{FF2B5EF4-FFF2-40B4-BE49-F238E27FC236}">
                <a16:creationId xmlns:a16="http://schemas.microsoft.com/office/drawing/2014/main" id="{95EF5C83-7F14-4902-9D94-30271C38C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381" y="3981986"/>
            <a:ext cx="877388" cy="247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815896" y="903056"/>
            <a:ext cx="1374894" cy="290127"/>
          </a:xfrm>
          <a:prstGeom prst="rect">
            <a:avLst/>
          </a:prstGeom>
          <a:noFill/>
        </p:spPr>
        <p:txBody>
          <a:bodyPr wrap="none" lIns="52942" tIns="26471" rIns="52942" bIns="26471">
            <a:spAutoFit/>
          </a:bodyPr>
          <a:lstStyle/>
          <a:p>
            <a:pPr defTabSz="529432">
              <a:defRPr/>
            </a:pPr>
            <a:r>
              <a:rPr lang="zh-CN" altLang="en-US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需求获取</a:t>
            </a:r>
            <a:r>
              <a:rPr lang="en-US" altLang="zh-CN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-</a:t>
            </a:r>
            <a:r>
              <a:rPr lang="zh-CN" altLang="en-US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访谈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1283863" y="962560"/>
            <a:ext cx="193679" cy="17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51023">
              <a:defRPr/>
            </a:pPr>
            <a:endParaRPr lang="zh-CN" altLang="en-US" sz="989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1534712" y="962560"/>
            <a:ext cx="193679" cy="1703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51023">
              <a:defRPr/>
            </a:pPr>
            <a:endParaRPr lang="zh-CN" altLang="en-US" sz="989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</p:spTree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50" grpId="0" animBg="1"/>
      <p:bldP spid="5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3">
            <a:extLst>
              <a:ext uri="{FF2B5EF4-FFF2-40B4-BE49-F238E27FC236}">
                <a16:creationId xmlns:a16="http://schemas.microsoft.com/office/drawing/2014/main" id="{A55B8C1D-553A-4A74-9108-9A25A5294C7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759468">
            <a:off x="6874876" y="1209909"/>
            <a:ext cx="621872" cy="618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 defTabSz="251023">
              <a:defRPr/>
            </a:pPr>
            <a:endParaRPr sz="989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3" name="2">
            <a:extLst>
              <a:ext uri="{FF2B5EF4-FFF2-40B4-BE49-F238E27FC236}">
                <a16:creationId xmlns:a16="http://schemas.microsoft.com/office/drawing/2014/main" id="{4706FAF4-1D6C-4DA1-9E21-4A840ACEE8E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759468">
            <a:off x="6946047" y="1281079"/>
            <a:ext cx="479530" cy="476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76200" cap="flat">
            <a:solidFill>
              <a:srgbClr val="FFFFFF"/>
            </a:solidFill>
            <a:prstDash val="solid"/>
            <a:bevel/>
          </a:ln>
          <a:effectLst/>
        </p:spPr>
        <p:txBody>
          <a:bodyPr anchor="ctr"/>
          <a:lstStyle/>
          <a:p>
            <a:pPr algn="ctr" defTabSz="251023">
              <a:defRPr/>
            </a:pPr>
            <a:endParaRPr sz="989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40" name="文本框 10">
            <a:extLst>
              <a:ext uri="{FF2B5EF4-FFF2-40B4-BE49-F238E27FC236}">
                <a16:creationId xmlns:a16="http://schemas.microsoft.com/office/drawing/2014/main" id="{B5523353-CC09-45C4-AED5-812D9617DE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7542" y="2014959"/>
            <a:ext cx="4375271" cy="188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55588" indent="-255588" defTabSz="3413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3413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3413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3413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3413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323">
                <a:solidFill>
                  <a:srgbClr val="595959"/>
                </a:solidFill>
                <a:latin typeface="方正清刻本悦宋简体"/>
                <a:ea typeface="方正清刻本悦宋简体"/>
                <a:cs typeface="方正清刻本悦宋简体"/>
              </a:rPr>
              <a:t>你有赖床的习惯吗？还是说你是一只早起鸟？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323">
                <a:solidFill>
                  <a:srgbClr val="595959"/>
                </a:solidFill>
                <a:latin typeface="方正清刻本悦宋简体"/>
                <a:ea typeface="方正清刻本悦宋简体"/>
                <a:cs typeface="方正清刻本悦宋简体"/>
              </a:rPr>
              <a:t>你有用过早起打卡</a:t>
            </a:r>
            <a:r>
              <a:rPr lang="en-US" altLang="zh-CN" sz="1323">
                <a:solidFill>
                  <a:srgbClr val="595959"/>
                </a:solidFill>
                <a:latin typeface="方正清刻本悦宋简体"/>
                <a:ea typeface="方正清刻本悦宋简体"/>
                <a:cs typeface="方正清刻本悦宋简体"/>
              </a:rPr>
              <a:t>app</a:t>
            </a:r>
            <a:r>
              <a:rPr lang="zh-CN" altLang="en-US" sz="1323">
                <a:solidFill>
                  <a:srgbClr val="595959"/>
                </a:solidFill>
                <a:latin typeface="方正清刻本悦宋简体"/>
                <a:ea typeface="方正清刻本悦宋简体"/>
                <a:cs typeface="方正清刻本悦宋简体"/>
              </a:rPr>
              <a:t>么？你的体验如何？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323">
                <a:solidFill>
                  <a:srgbClr val="595959"/>
                </a:solidFill>
                <a:latin typeface="方正清刻本悦宋简体"/>
                <a:ea typeface="方正清刻本悦宋简体"/>
                <a:cs typeface="方正清刻本悦宋简体"/>
              </a:rPr>
              <a:t>如何看待打卡</a:t>
            </a:r>
            <a:r>
              <a:rPr lang="en-US" altLang="zh-CN" sz="1323">
                <a:solidFill>
                  <a:srgbClr val="595959"/>
                </a:solidFill>
                <a:latin typeface="方正清刻本悦宋简体"/>
                <a:ea typeface="方正清刻本悦宋简体"/>
                <a:cs typeface="方正清刻本悦宋简体"/>
              </a:rPr>
              <a:t>app</a:t>
            </a:r>
            <a:r>
              <a:rPr lang="zh-CN" altLang="en-US" sz="1323">
                <a:solidFill>
                  <a:srgbClr val="595959"/>
                </a:solidFill>
                <a:latin typeface="方正清刻本悦宋简体"/>
                <a:ea typeface="方正清刻本悦宋简体"/>
                <a:cs typeface="方正清刻本悦宋简体"/>
              </a:rPr>
              <a:t>的金钱惩罚？你是否可以接受？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323">
                <a:solidFill>
                  <a:srgbClr val="595959"/>
                </a:solidFill>
                <a:latin typeface="方正清刻本悦宋简体"/>
                <a:ea typeface="方正清刻本悦宋简体"/>
                <a:cs typeface="方正清刻本悦宋简体"/>
              </a:rPr>
              <a:t>你如何看待将监督的权利交给第三方，而非自我判定？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323">
                <a:solidFill>
                  <a:srgbClr val="595959"/>
                </a:solidFill>
                <a:latin typeface="方正清刻本悦宋简体"/>
                <a:ea typeface="方正清刻本悦宋简体"/>
                <a:cs typeface="方正清刻本悦宋简体"/>
              </a:rPr>
              <a:t>你觉得可以从哪些方面提高用户粘性？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323">
                <a:solidFill>
                  <a:srgbClr val="595959"/>
                </a:solidFill>
                <a:latin typeface="方正清刻本悦宋简体"/>
                <a:ea typeface="方正清刻本悦宋简体"/>
                <a:cs typeface="方正清刻本悦宋简体"/>
              </a:rPr>
              <a:t>如果你可以定制一个打卡</a:t>
            </a:r>
            <a:r>
              <a:rPr lang="en-US" altLang="zh-CN" sz="1323">
                <a:solidFill>
                  <a:srgbClr val="595959"/>
                </a:solidFill>
                <a:latin typeface="方正清刻本悦宋简体"/>
                <a:ea typeface="方正清刻本悦宋简体"/>
                <a:cs typeface="方正清刻本悦宋简体"/>
              </a:rPr>
              <a:t>app</a:t>
            </a:r>
            <a:r>
              <a:rPr lang="zh-CN" altLang="en-US" sz="1323">
                <a:solidFill>
                  <a:srgbClr val="595959"/>
                </a:solidFill>
                <a:latin typeface="方正清刻本悦宋简体"/>
                <a:ea typeface="方正清刻本悦宋简体"/>
                <a:cs typeface="方正清刻本悦宋简体"/>
              </a:rPr>
              <a:t>，你希望有哪些功能？</a:t>
            </a:r>
          </a:p>
        </p:txBody>
      </p:sp>
      <p:sp>
        <p:nvSpPr>
          <p:cNvPr id="41" name="文本框 11">
            <a:extLst>
              <a:ext uri="{FF2B5EF4-FFF2-40B4-BE49-F238E27FC236}">
                <a16:creationId xmlns:a16="http://schemas.microsoft.com/office/drawing/2014/main" id="{8A32D187-FC80-48D5-8F10-8F8D8C916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3724" y="1635768"/>
            <a:ext cx="86433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3413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3413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3413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3413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3413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323">
                <a:solidFill>
                  <a:srgbClr val="595959"/>
                </a:solidFill>
                <a:latin typeface="方正粗宋简体"/>
                <a:ea typeface="方正粗宋简体"/>
                <a:cs typeface="方正粗宋简体"/>
              </a:rPr>
              <a:t>访谈内容</a:t>
            </a:r>
          </a:p>
        </p:txBody>
      </p:sp>
      <p:sp>
        <p:nvSpPr>
          <p:cNvPr id="16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815896" y="903056"/>
            <a:ext cx="1374894" cy="290127"/>
          </a:xfrm>
          <a:prstGeom prst="rect">
            <a:avLst/>
          </a:prstGeom>
          <a:noFill/>
        </p:spPr>
        <p:txBody>
          <a:bodyPr wrap="none" lIns="52942" tIns="26471" rIns="52942" bIns="26471">
            <a:spAutoFit/>
          </a:bodyPr>
          <a:lstStyle/>
          <a:p>
            <a:pPr defTabSz="529432">
              <a:defRPr/>
            </a:pPr>
            <a:r>
              <a:rPr lang="zh-CN" altLang="en-US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需求获取</a:t>
            </a:r>
            <a:r>
              <a:rPr lang="en-US" altLang="zh-CN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-</a:t>
            </a:r>
            <a:r>
              <a:rPr lang="zh-CN" altLang="en-US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访谈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1283863" y="962560"/>
            <a:ext cx="193679" cy="17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51023">
              <a:defRPr/>
            </a:pPr>
            <a:endParaRPr lang="zh-CN" altLang="en-US" sz="989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1534712" y="962560"/>
            <a:ext cx="193679" cy="1703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51023">
              <a:defRPr/>
            </a:pPr>
            <a:endParaRPr lang="zh-CN" altLang="en-US" sz="989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pic>
        <p:nvPicPr>
          <p:cNvPr id="19" name="Picture 2" descr="C:\Users\ADMINI~1\AppData\Local\Temp\360zip$Temp\360$5\标志（反白，在深色背景下使用）.png">
            <a:extLst>
              <a:ext uri="{FF2B5EF4-FFF2-40B4-BE49-F238E27FC236}">
                <a16:creationId xmlns:a16="http://schemas.microsoft.com/office/drawing/2014/main" id="{76D8D237-3FC6-44B8-B835-709F9C0F8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219" y="1351083"/>
            <a:ext cx="337187" cy="336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16" grpId="0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3" descr="C:\Users\Administrator\Desktop\蓝白系\董启飞1.jpg">
            <a:extLst>
              <a:ext uri="{FF2B5EF4-FFF2-40B4-BE49-F238E27FC236}">
                <a16:creationId xmlns:a16="http://schemas.microsoft.com/office/drawing/2014/main" id="{9BDB1134-F85B-4B5D-A740-65A27729F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0" b="6004"/>
          <a:stretch>
            <a:fillRect/>
          </a:stretch>
        </p:blipFill>
        <p:spPr bwMode="auto">
          <a:xfrm>
            <a:off x="1140354" y="642874"/>
            <a:ext cx="6736751" cy="3754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77">
            <a:extLst>
              <a:ext uri="{FF2B5EF4-FFF2-40B4-BE49-F238E27FC236}">
                <a16:creationId xmlns:a16="http://schemas.microsoft.com/office/drawing/2014/main" id="{EBBF55ED-1D3C-41AC-A21A-1E853928211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140354" y="642874"/>
            <a:ext cx="3233034" cy="3754566"/>
          </a:xfrm>
          <a:prstGeom prst="rec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51023">
              <a:defRPr/>
            </a:pPr>
            <a:endParaRPr sz="1176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5" name="55">
            <a:extLst>
              <a:ext uri="{FF2B5EF4-FFF2-40B4-BE49-F238E27FC236}">
                <a16:creationId xmlns:a16="http://schemas.microsoft.com/office/drawing/2014/main" id="{915BD814-8F40-4FE2-AE81-56D18107BC7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273362" y="1913452"/>
            <a:ext cx="450361" cy="448028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251023">
              <a:defRPr/>
            </a:pPr>
            <a:endParaRPr sz="1176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7" name="5">
            <a:extLst>
              <a:ext uri="{FF2B5EF4-FFF2-40B4-BE49-F238E27FC236}">
                <a16:creationId xmlns:a16="http://schemas.microsoft.com/office/drawing/2014/main" id="{38B96D60-2D8D-4F04-B05A-11D6D5A7381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283863" y="1346416"/>
            <a:ext cx="450361" cy="448028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251023">
              <a:defRPr/>
            </a:pPr>
            <a:endParaRPr sz="1176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9" name="44">
            <a:extLst>
              <a:ext uri="{FF2B5EF4-FFF2-40B4-BE49-F238E27FC236}">
                <a16:creationId xmlns:a16="http://schemas.microsoft.com/office/drawing/2014/main" id="{193F7286-FDBD-470E-909B-B0EEE0C6A57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275696" y="2580826"/>
            <a:ext cx="451528" cy="448028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251023">
              <a:defRPr/>
            </a:pPr>
            <a:endParaRPr sz="1176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23" name="4">
            <a:extLst>
              <a:ext uri="{FF2B5EF4-FFF2-40B4-BE49-F238E27FC236}">
                <a16:creationId xmlns:a16="http://schemas.microsoft.com/office/drawing/2014/main" id="{E9A3669A-F6B6-4843-B367-4A79A42A722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735391" y="1499260"/>
            <a:ext cx="2534157" cy="318519"/>
          </a:xfrm>
          <a:prstGeom prst="rect">
            <a:avLst/>
          </a:prstGeom>
        </p:spPr>
        <p:txBody>
          <a:bodyPr lIns="79056" tIns="0" rIns="79056" bIns="0"/>
          <a:lstStyle/>
          <a:p>
            <a:pPr defTabSz="251023">
              <a:lnSpc>
                <a:spcPct val="120000"/>
              </a:lnSpc>
              <a:defRPr/>
            </a:pPr>
            <a:r>
              <a:rPr lang="zh-CN" altLang="en-US" sz="1098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说的是理想化模式，与实际严重不符</a:t>
            </a:r>
          </a:p>
        </p:txBody>
      </p:sp>
      <p:sp>
        <p:nvSpPr>
          <p:cNvPr id="24" name="33">
            <a:extLst>
              <a:ext uri="{FF2B5EF4-FFF2-40B4-BE49-F238E27FC236}">
                <a16:creationId xmlns:a16="http://schemas.microsoft.com/office/drawing/2014/main" id="{632F6728-BB20-4698-AAB2-4A38B289C52B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728390" y="1318415"/>
            <a:ext cx="2326478" cy="151676"/>
          </a:xfrm>
          <a:prstGeom prst="rect">
            <a:avLst/>
          </a:prstGeom>
        </p:spPr>
        <p:txBody>
          <a:bodyPr wrap="none" lIns="79056" tIns="0" rIns="79056" bIns="0"/>
          <a:lstStyle/>
          <a:p>
            <a:pPr defTabSz="251023">
              <a:defRPr/>
            </a:pPr>
            <a:r>
              <a:rPr lang="zh-CN" altLang="en-US" sz="1098" dirty="0">
                <a:solidFill>
                  <a:srgbClr val="00B0F0">
                    <a:lumMod val="75000"/>
                  </a:srgb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言过其实心理</a:t>
            </a:r>
          </a:p>
        </p:txBody>
      </p:sp>
      <p:sp>
        <p:nvSpPr>
          <p:cNvPr id="26" name="3">
            <a:extLst>
              <a:ext uri="{FF2B5EF4-FFF2-40B4-BE49-F238E27FC236}">
                <a16:creationId xmlns:a16="http://schemas.microsoft.com/office/drawing/2014/main" id="{0E60800C-FE75-4279-8D33-80F2379965E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717890" y="1900618"/>
            <a:ext cx="2326478" cy="151676"/>
          </a:xfrm>
          <a:prstGeom prst="rect">
            <a:avLst/>
          </a:prstGeom>
        </p:spPr>
        <p:txBody>
          <a:bodyPr wrap="none" lIns="79056" tIns="0" rIns="79056" bIns="0"/>
          <a:lstStyle/>
          <a:p>
            <a:pPr defTabSz="251023">
              <a:defRPr/>
            </a:pPr>
            <a:r>
              <a:rPr lang="zh-CN" altLang="en-US" sz="1098" dirty="0">
                <a:solidFill>
                  <a:srgbClr val="84ACB6">
                    <a:lumMod val="50000"/>
                  </a:srgb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越俎代疱心理</a:t>
            </a:r>
          </a:p>
        </p:txBody>
      </p:sp>
      <p:sp>
        <p:nvSpPr>
          <p:cNvPr id="28" name="22">
            <a:extLst>
              <a:ext uri="{FF2B5EF4-FFF2-40B4-BE49-F238E27FC236}">
                <a16:creationId xmlns:a16="http://schemas.microsoft.com/office/drawing/2014/main" id="{B4D70DD0-0954-4B63-A64C-247BBEF4EA82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717890" y="2552825"/>
            <a:ext cx="2326478" cy="151676"/>
          </a:xfrm>
          <a:prstGeom prst="rect">
            <a:avLst/>
          </a:prstGeom>
        </p:spPr>
        <p:txBody>
          <a:bodyPr wrap="none" lIns="79056" tIns="0" rIns="79056" bIns="0"/>
          <a:lstStyle/>
          <a:p>
            <a:pPr defTabSz="251023">
              <a:defRPr/>
            </a:pPr>
            <a:r>
              <a:rPr lang="zh-CN" altLang="en-US" sz="1098" dirty="0">
                <a:solidFill>
                  <a:srgbClr val="2683C6">
                    <a:lumMod val="75000"/>
                  </a:srgb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非正事心理</a:t>
            </a:r>
          </a:p>
        </p:txBody>
      </p:sp>
      <p:sp>
        <p:nvSpPr>
          <p:cNvPr id="29" name="2">
            <a:extLst>
              <a:ext uri="{FF2B5EF4-FFF2-40B4-BE49-F238E27FC236}">
                <a16:creationId xmlns:a16="http://schemas.microsoft.com/office/drawing/2014/main" id="{E9A3669A-F6B6-4843-B367-4A79A42A7221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717890" y="2081462"/>
            <a:ext cx="2473487" cy="318520"/>
          </a:xfrm>
          <a:prstGeom prst="rect">
            <a:avLst/>
          </a:prstGeom>
        </p:spPr>
        <p:txBody>
          <a:bodyPr lIns="79056" tIns="0" rIns="79056" bIns="0"/>
          <a:lstStyle/>
          <a:p>
            <a:pPr defTabSz="251023">
              <a:lnSpc>
                <a:spcPct val="120000"/>
              </a:lnSpc>
              <a:defRPr/>
            </a:pPr>
            <a:r>
              <a:rPr lang="zh-CN" altLang="en-US" sz="1098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不管熟悉与否，均津津热道，并常根据自己的理解、想像进行肯定的描述</a:t>
            </a:r>
          </a:p>
        </p:txBody>
      </p:sp>
      <p:sp>
        <p:nvSpPr>
          <p:cNvPr id="30" name="11">
            <a:extLst>
              <a:ext uri="{FF2B5EF4-FFF2-40B4-BE49-F238E27FC236}">
                <a16:creationId xmlns:a16="http://schemas.microsoft.com/office/drawing/2014/main" id="{E9A3669A-F6B6-4843-B367-4A79A42A7221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717890" y="2760504"/>
            <a:ext cx="2252973" cy="318520"/>
          </a:xfrm>
          <a:prstGeom prst="rect">
            <a:avLst/>
          </a:prstGeom>
        </p:spPr>
        <p:txBody>
          <a:bodyPr lIns="79056" tIns="0" rIns="79056" bIns="0">
            <a:normAutofit/>
          </a:bodyPr>
          <a:lstStyle/>
          <a:p>
            <a:pPr defTabSz="251023">
              <a:lnSpc>
                <a:spcPct val="120000"/>
              </a:lnSpc>
              <a:defRPr/>
            </a:pPr>
            <a:r>
              <a:rPr lang="zh-CN" altLang="en-US" sz="1098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忙于工作，无瑕配合需求调研</a:t>
            </a:r>
          </a:p>
        </p:txBody>
      </p:sp>
      <p:sp>
        <p:nvSpPr>
          <p:cNvPr id="34" name="1">
            <a:extLst>
              <a:ext uri="{FF2B5EF4-FFF2-40B4-BE49-F238E27FC236}">
                <a16:creationId xmlns:a16="http://schemas.microsoft.com/office/drawing/2014/main" id="{714DAE1C-CAE7-4292-997D-9229FD7978C9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 rot="18900000">
            <a:off x="2554442" y="500531"/>
            <a:ext cx="285851" cy="283517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51023">
              <a:defRPr/>
            </a:pPr>
            <a:endParaRPr sz="989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pic>
        <p:nvPicPr>
          <p:cNvPr id="25" name="Picture 2" descr="C:\Users\ADMINI~1\AppData\Local\Temp\360zip$Temp\360$6\标志与中英文校名组合规范_左右.png">
            <a:extLst>
              <a:ext uri="{FF2B5EF4-FFF2-40B4-BE49-F238E27FC236}">
                <a16:creationId xmlns:a16="http://schemas.microsoft.com/office/drawing/2014/main" id="{E88C666C-7543-475C-8E8F-AF5D0D331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868" y="885555"/>
            <a:ext cx="877388" cy="247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3943580-7E4F-418C-8585-26D9CF10A739}"/>
              </a:ext>
            </a:extLst>
          </p:cNvPr>
          <p:cNvSpPr/>
          <p:nvPr/>
        </p:nvSpPr>
        <p:spPr>
          <a:xfrm>
            <a:off x="1391203" y="1456091"/>
            <a:ext cx="236848" cy="23684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098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1</a:t>
            </a:r>
            <a:endParaRPr lang="zh-CN" altLang="en-US" sz="1098" dirty="0"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7931052A-3C4A-48FE-A9D8-5EF1F7823F74}"/>
              </a:ext>
            </a:extLst>
          </p:cNvPr>
          <p:cNvSpPr/>
          <p:nvPr/>
        </p:nvSpPr>
        <p:spPr>
          <a:xfrm>
            <a:off x="1383036" y="2019626"/>
            <a:ext cx="236848" cy="23568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098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2</a:t>
            </a:r>
            <a:endParaRPr lang="zh-CN" altLang="en-US" sz="1098" dirty="0"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AC82CEF6-60FC-474D-8C0F-0C941C4BC570}"/>
              </a:ext>
            </a:extLst>
          </p:cNvPr>
          <p:cNvSpPr/>
          <p:nvPr/>
        </p:nvSpPr>
        <p:spPr>
          <a:xfrm>
            <a:off x="1388869" y="2687000"/>
            <a:ext cx="236848" cy="23684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098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3</a:t>
            </a:r>
            <a:endParaRPr lang="zh-CN" altLang="en-US" sz="1098" dirty="0"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6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815896" y="903056"/>
            <a:ext cx="1289934" cy="290127"/>
          </a:xfrm>
          <a:prstGeom prst="rect">
            <a:avLst/>
          </a:prstGeom>
          <a:noFill/>
        </p:spPr>
        <p:txBody>
          <a:bodyPr wrap="none" lIns="52942" tIns="26471" rIns="52942" bIns="26471">
            <a:spAutoFit/>
          </a:bodyPr>
          <a:lstStyle/>
          <a:p>
            <a:pPr defTabSz="529432">
              <a:defRPr/>
            </a:pPr>
            <a:r>
              <a:rPr lang="zh-CN" altLang="en-US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注意几种心理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1283863" y="962560"/>
            <a:ext cx="193679" cy="17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51023">
              <a:defRPr/>
            </a:pPr>
            <a:endParaRPr lang="zh-CN" altLang="en-US" sz="989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1534712" y="962560"/>
            <a:ext cx="193679" cy="1703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51023">
              <a:defRPr/>
            </a:pPr>
            <a:endParaRPr lang="zh-CN" altLang="en-US" sz="989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44" name="44">
            <a:extLst>
              <a:ext uri="{FF2B5EF4-FFF2-40B4-BE49-F238E27FC236}">
                <a16:creationId xmlns:a16="http://schemas.microsoft.com/office/drawing/2014/main" id="{54047B17-3890-48B3-95E6-96660012EC69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279196" y="3191031"/>
            <a:ext cx="451528" cy="446861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251023">
              <a:defRPr/>
            </a:pPr>
            <a:endParaRPr sz="1176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45" name="22">
            <a:extLst>
              <a:ext uri="{FF2B5EF4-FFF2-40B4-BE49-F238E27FC236}">
                <a16:creationId xmlns:a16="http://schemas.microsoft.com/office/drawing/2014/main" id="{00D113D0-637A-46E9-A529-EB8FDEC4D782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1721390" y="3161863"/>
            <a:ext cx="2326478" cy="151676"/>
          </a:xfrm>
          <a:prstGeom prst="rect">
            <a:avLst/>
          </a:prstGeom>
        </p:spPr>
        <p:txBody>
          <a:bodyPr wrap="none" lIns="79056" tIns="0" rIns="79056" bIns="0"/>
          <a:lstStyle/>
          <a:p>
            <a:pPr defTabSz="251023">
              <a:defRPr/>
            </a:pPr>
            <a:r>
              <a:rPr lang="zh-CN" altLang="en-US" sz="1098" dirty="0">
                <a:solidFill>
                  <a:srgbClr val="84ACB6">
                    <a:lumMod val="50000"/>
                  </a:srgb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抗拒心理</a:t>
            </a:r>
          </a:p>
        </p:txBody>
      </p:sp>
      <p:sp>
        <p:nvSpPr>
          <p:cNvPr id="46" name="11">
            <a:extLst>
              <a:ext uri="{FF2B5EF4-FFF2-40B4-BE49-F238E27FC236}">
                <a16:creationId xmlns:a16="http://schemas.microsoft.com/office/drawing/2014/main" id="{47A15C36-8EFF-4446-B6AB-0B3214345931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721390" y="3369542"/>
            <a:ext cx="2252973" cy="318520"/>
          </a:xfrm>
          <a:prstGeom prst="rect">
            <a:avLst/>
          </a:prstGeom>
        </p:spPr>
        <p:txBody>
          <a:bodyPr lIns="79056" tIns="0" rIns="79056" bIns="0">
            <a:normAutofit fontScale="92500"/>
          </a:bodyPr>
          <a:lstStyle/>
          <a:p>
            <a:pPr defTabSz="251023">
              <a:lnSpc>
                <a:spcPct val="120000"/>
              </a:lnSpc>
              <a:defRPr/>
            </a:pPr>
            <a:r>
              <a:rPr lang="zh-CN" altLang="en-US" sz="1098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新系统对其利益有损，故意不配合</a:t>
            </a: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A2952569-B1F7-4FA8-8DDC-43FE9D23B957}"/>
              </a:ext>
            </a:extLst>
          </p:cNvPr>
          <p:cNvSpPr/>
          <p:nvPr/>
        </p:nvSpPr>
        <p:spPr>
          <a:xfrm>
            <a:off x="1392370" y="3296038"/>
            <a:ext cx="236848" cy="23684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098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4</a:t>
            </a:r>
            <a:endParaRPr lang="zh-CN" altLang="en-US" sz="1098" dirty="0"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48" name="44">
            <a:extLst>
              <a:ext uri="{FF2B5EF4-FFF2-40B4-BE49-F238E27FC236}">
                <a16:creationId xmlns:a16="http://schemas.microsoft.com/office/drawing/2014/main" id="{B0FB38A8-F6D1-4E83-89C9-77EE253EB64B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279196" y="3767400"/>
            <a:ext cx="451528" cy="448028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251023">
              <a:defRPr/>
            </a:pPr>
            <a:endParaRPr sz="1176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49" name="22">
            <a:extLst>
              <a:ext uri="{FF2B5EF4-FFF2-40B4-BE49-F238E27FC236}">
                <a16:creationId xmlns:a16="http://schemas.microsoft.com/office/drawing/2014/main" id="{8F7BE25D-6DC9-4B8D-A28D-FC78047D189B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721390" y="3738232"/>
            <a:ext cx="2326478" cy="151676"/>
          </a:xfrm>
          <a:prstGeom prst="rect">
            <a:avLst/>
          </a:prstGeom>
        </p:spPr>
        <p:txBody>
          <a:bodyPr wrap="none" lIns="79056" tIns="0" rIns="79056" bIns="0"/>
          <a:lstStyle/>
          <a:p>
            <a:pPr defTabSz="251023">
              <a:defRPr/>
            </a:pPr>
            <a:r>
              <a:rPr lang="zh-CN" altLang="en-US" sz="1098" dirty="0">
                <a:solidFill>
                  <a:srgbClr val="2683C6">
                    <a:lumMod val="75000"/>
                  </a:srgb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推卸责任心理</a:t>
            </a:r>
          </a:p>
        </p:txBody>
      </p:sp>
      <p:sp>
        <p:nvSpPr>
          <p:cNvPr id="50" name="11">
            <a:extLst>
              <a:ext uri="{FF2B5EF4-FFF2-40B4-BE49-F238E27FC236}">
                <a16:creationId xmlns:a16="http://schemas.microsoft.com/office/drawing/2014/main" id="{5FBEDC9B-B088-4A63-A2BC-C47FC8227010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721390" y="3945912"/>
            <a:ext cx="2252973" cy="319686"/>
          </a:xfrm>
          <a:prstGeom prst="rect">
            <a:avLst/>
          </a:prstGeom>
        </p:spPr>
        <p:txBody>
          <a:bodyPr lIns="79056" tIns="0" rIns="79056" bIns="0">
            <a:normAutofit/>
          </a:bodyPr>
          <a:lstStyle/>
          <a:p>
            <a:pPr defTabSz="251023">
              <a:lnSpc>
                <a:spcPct val="120000"/>
              </a:lnSpc>
              <a:defRPr/>
            </a:pPr>
            <a:r>
              <a:rPr lang="zh-CN" altLang="en-US" sz="1098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装不知，说没需求</a:t>
            </a: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7C9B3C7D-FA1E-4929-B782-A7E90C9C0BE4}"/>
              </a:ext>
            </a:extLst>
          </p:cNvPr>
          <p:cNvSpPr/>
          <p:nvPr/>
        </p:nvSpPr>
        <p:spPr>
          <a:xfrm>
            <a:off x="1392370" y="3872407"/>
            <a:ext cx="236848" cy="23684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098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5</a:t>
            </a:r>
            <a:endParaRPr lang="zh-CN" altLang="en-US" sz="1098" dirty="0"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</p:spTree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32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375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0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6250"/>
                            </p:stCondLst>
                            <p:childTnLst>
                              <p:par>
                                <p:cTn id="68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725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8250"/>
                            </p:stCondLst>
                            <p:childTnLst>
                              <p:par>
                                <p:cTn id="86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925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10250"/>
                            </p:stCondLst>
                            <p:childTnLst>
                              <p:par>
                                <p:cTn id="104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 nodeType="afterGroup">
                            <p:stCondLst>
                              <p:cond delay="11250"/>
                            </p:stCondLst>
                            <p:childTnLst>
                              <p:par>
                                <p:cTn id="1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  <p:bldP spid="17" grpId="0" animBg="1"/>
      <p:bldP spid="19" grpId="0" animBg="1"/>
      <p:bldP spid="23" grpId="0"/>
      <p:bldP spid="24" grpId="0"/>
      <p:bldP spid="26" grpId="0"/>
      <p:bldP spid="28" grpId="0"/>
      <p:bldP spid="29" grpId="0"/>
      <p:bldP spid="30" grpId="0"/>
      <p:bldP spid="34" grpId="0" animBg="1"/>
      <p:bldP spid="3" grpId="0" animBg="1"/>
      <p:bldP spid="27" grpId="0" animBg="1"/>
      <p:bldP spid="35" grpId="0" animBg="1"/>
      <p:bldP spid="36" grpId="0"/>
      <p:bldP spid="37" grpId="0" animBg="1"/>
      <p:bldP spid="38" grpId="0" animBg="1"/>
      <p:bldP spid="44" grpId="0" animBg="1"/>
      <p:bldP spid="45" grpId="0"/>
      <p:bldP spid="46" grpId="0"/>
      <p:bldP spid="47" grpId="0" animBg="1"/>
      <p:bldP spid="48" grpId="0" animBg="1"/>
      <p:bldP spid="49" grpId="0"/>
      <p:bldP spid="50" grpId="0"/>
      <p:bldP spid="5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OK6.pptx1231212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1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SubTitle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SubTitle"/>
  <p:tag name="MH_ORDER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SubTitle"/>
  <p:tag name="MH_ORDER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2.5|1.4|1|1.8|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SubTitle"/>
  <p:tag name="MH_ORDER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SubTitle"/>
  <p:tag name="MH_ORDER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SubTitle"/>
  <p:tag name="MH_ORDER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SubTitle"/>
  <p:tag name="MH_ORDER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SubTitle"/>
  <p:tag name="MH_ORDER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9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2337</Words>
  <Application>Microsoft Office PowerPoint</Application>
  <PresentationFormat>自定义</PresentationFormat>
  <Paragraphs>434</Paragraphs>
  <Slides>64</Slides>
  <Notes>42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80" baseType="lpstr">
      <vt:lpstr>等线</vt:lpstr>
      <vt:lpstr>方正粗宋简体</vt:lpstr>
      <vt:lpstr>方正大标宋简体</vt:lpstr>
      <vt:lpstr>方正兰亭细黑_GBK</vt:lpstr>
      <vt:lpstr>方正清刻本悦宋简体</vt:lpstr>
      <vt:lpstr>方正正中黑简体</vt:lpstr>
      <vt:lpstr>方正中等线_GBK</vt:lpstr>
      <vt:lpstr>宋体</vt:lpstr>
      <vt:lpstr>微软雅黑</vt:lpstr>
      <vt:lpstr>微软雅黑 Light</vt:lpstr>
      <vt:lpstr>Arial</vt:lpstr>
      <vt:lpstr>Calibri</vt:lpstr>
      <vt:lpstr>Segoe UI</vt:lpstr>
      <vt:lpstr>Times New Roman</vt:lpstr>
      <vt:lpstr>Office 主题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需求完善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http:/www.ypppt.com</cp:keywords>
  <cp:lastModifiedBy/>
  <cp:revision>1</cp:revision>
  <dcterms:modified xsi:type="dcterms:W3CDTF">2019-12-26T01:13:18Z</dcterms:modified>
</cp:coreProperties>
</file>